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56" r:id="rId2"/>
    <p:sldId id="268" r:id="rId3"/>
    <p:sldId id="278" r:id="rId4"/>
    <p:sldId id="269" r:id="rId5"/>
    <p:sldId id="270" r:id="rId6"/>
    <p:sldId id="271" r:id="rId7"/>
    <p:sldId id="273" r:id="rId8"/>
    <p:sldId id="274" r:id="rId9"/>
    <p:sldId id="279" r:id="rId10"/>
    <p:sldId id="280" r:id="rId11"/>
    <p:sldId id="281" r:id="rId12"/>
    <p:sldId id="282" r:id="rId13"/>
    <p:sldId id="283" r:id="rId14"/>
    <p:sldId id="284" r:id="rId15"/>
    <p:sldId id="285" r:id="rId16"/>
    <p:sldId id="286" r:id="rId17"/>
    <p:sldId id="287" r:id="rId18"/>
    <p:sldId id="288" r:id="rId19"/>
    <p:sldId id="289" r:id="rId20"/>
    <p:sldId id="272" r:id="rId21"/>
    <p:sldId id="275" r:id="rId22"/>
    <p:sldId id="276" r:id="rId23"/>
    <p:sldId id="277" r:id="rId24"/>
    <p:sldId id="267" r:id="rId25"/>
    <p:sldId id="290"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Glacial Indifference" panose="020B0604020202020204" charset="0"/>
      <p:regular r:id="rId32"/>
    </p:embeddedFont>
    <p:embeddedFont>
      <p:font typeface="Glacial Indifference Italics" panose="020B0604020202020204" charset="0"/>
      <p:regular r:id="rId33"/>
    </p:embeddedFont>
    <p:embeddedFont>
      <p:font typeface="Montserrat" panose="00000500000000000000" pitchFamily="2" charset="0"/>
      <p:regular r:id="rId34"/>
      <p:bold r:id="rId35"/>
      <p:italic r:id="rId36"/>
      <p:boldItalic r:id="rId37"/>
    </p:embeddedFont>
    <p:embeddedFont>
      <p:font typeface="Montserrat Bold" panose="00000800000000000000" pitchFamily="2" charset="0"/>
      <p:regular r:id="rId38"/>
      <p:bold r:id="rId39"/>
    </p:embeddedFont>
    <p:embeddedFont>
      <p:font typeface="Montserrat Bold Italics" panose="020B0604020202020204" charset="0"/>
      <p:regular r:id="rId40"/>
      <p:italic r:id="rId41"/>
    </p:embeddedFont>
    <p:embeddedFont>
      <p:font typeface="Montserrat Classic" panose="020B0604020202020204" charset="0"/>
      <p:regular r:id="rId42"/>
    </p:embeddedFont>
    <p:embeddedFont>
      <p:font typeface="Montserrat Italics" panose="020B0604020202020204" charset="0"/>
      <p:regular r:id="rId43"/>
    </p:embeddedFont>
    <p:embeddedFont>
      <p:font typeface="Open Sans Bold" panose="020B0604020202020204" charset="0"/>
      <p:regular r:id="rId44"/>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D00"/>
    <a:srgbClr val="FFD865"/>
    <a:srgbClr val="315FB6"/>
    <a:srgbClr val="1F225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437C6-F59B-4F89-8189-E2F84960714A}" v="535" dt="2023-04-19T15:54:46.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5" d="100"/>
          <a:sy n="65" d="100"/>
        </p:scale>
        <p:origin x="9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10C14-16CD-4E9D-A7B8-951D4DBF9970}" type="datetimeFigureOut">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AB690-A73F-4D21-BB64-4B2F0A555715}" type="slidenum">
              <a:t>‹#›</a:t>
            </a:fld>
            <a:endParaRPr lang="en-US"/>
          </a:p>
        </p:txBody>
      </p:sp>
    </p:spTree>
    <p:extLst>
      <p:ext uri="{BB962C8B-B14F-4D97-AF65-F5344CB8AC3E}">
        <p14:creationId xmlns:p14="http://schemas.microsoft.com/office/powerpoint/2010/main" val="44855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alth.ny.gov/prevention/immunization/vaccine_safety/truth_about_autism.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ASF provides information about autism to the general public and serves to increase awareness of autism spectrum disorders and the needs of individuals and families affected by autism.</a:t>
            </a:r>
          </a:p>
          <a:p>
            <a:endParaRPr lang="en-US" b="1" i="1" dirty="0"/>
          </a:p>
          <a:p>
            <a:r>
              <a:rPr lang="en-US" b="1" i="1" dirty="0"/>
              <a:t>Full Quote: "A decade ago most researchers agreed that we needed to study vaccines in relation to autism. We had to reconcile the fact that the number of vaccines children were receiving was increasing, and at the same time, the number of children who were being diagnosed with autism also was on the rise. </a:t>
            </a:r>
            <a:br>
              <a:rPr lang="en-US" b="1" i="1" dirty="0">
                <a:cs typeface="+mn-lt"/>
              </a:rPr>
            </a:br>
            <a:endParaRPr lang="en-US">
              <a:cs typeface="Calibri"/>
            </a:endParaRPr>
          </a:p>
          <a:p>
            <a:r>
              <a:rPr lang="en-US" b="1" i="1" dirty="0"/>
              <a:t>Fortunately </a:t>
            </a:r>
            <a:r>
              <a:rPr lang="en-US" b="1" i="1" dirty="0">
                <a:hlinkClick r:id="rId3"/>
              </a:rPr>
              <a:t>this was a question that could be studied – and answered – by science</a:t>
            </a:r>
            <a:br>
              <a:rPr lang="en-US" b="1" i="1" dirty="0">
                <a:cs typeface="+mn-lt"/>
              </a:rPr>
            </a:br>
            <a:endParaRPr lang="en-US"/>
          </a:p>
          <a:p>
            <a:r>
              <a:rPr lang="en-US" b="1" i="1" dirty="0"/>
              <a:t>We looked at children who received vaccines and those who didn’t, or who received them on a different, slower schedule. There was no difference in their neurological outcomes. </a:t>
            </a:r>
            <a:endParaRPr lang="en-US" dirty="0"/>
          </a:p>
          <a:p>
            <a:r>
              <a:rPr lang="en-US" b="1" i="1" dirty="0"/>
              <a:t>Multiple studies have been completed which investigated the measles, mumps and rubella vaccination in relation to autism. </a:t>
            </a:r>
            <a:br>
              <a:rPr lang="en-US" b="1" i="1" dirty="0">
                <a:cs typeface="+mn-lt"/>
              </a:rPr>
            </a:br>
            <a:endParaRPr lang="en-US"/>
          </a:p>
          <a:p>
            <a:r>
              <a:rPr lang="en-US" b="1" i="1" dirty="0"/>
              <a:t>Researchers have also studied thimerosal, a mercury-based preservative, to see if it had any relation to autism. </a:t>
            </a:r>
            <a:br>
              <a:rPr lang="en-US" b="1" i="1" dirty="0">
                <a:cs typeface="+mn-lt"/>
              </a:rPr>
            </a:br>
            <a:endParaRPr lang="en-US"/>
          </a:p>
          <a:p>
            <a:r>
              <a:rPr lang="en-US" b="1" i="1" dirty="0"/>
              <a:t>The results of studies are very clear; the data show no relationship between vaccines and autism."</a:t>
            </a:r>
            <a:endParaRPr lang="en-US" dirty="0"/>
          </a:p>
        </p:txBody>
      </p:sp>
      <p:sp>
        <p:nvSpPr>
          <p:cNvPr id="4" name="Slide Number Placeholder 3"/>
          <p:cNvSpPr>
            <a:spLocks noGrp="1"/>
          </p:cNvSpPr>
          <p:nvPr>
            <p:ph type="sldNum" sz="quarter" idx="5"/>
          </p:nvPr>
        </p:nvSpPr>
        <p:spPr/>
        <p:txBody>
          <a:bodyPr/>
          <a:lstStyle/>
          <a:p>
            <a:fld id="{570AB690-A73F-4D21-BB64-4B2F0A555715}" type="slidenum">
              <a:t>18</a:t>
            </a:fld>
            <a:endParaRPr lang="en-US"/>
          </a:p>
        </p:txBody>
      </p:sp>
    </p:spTree>
    <p:extLst>
      <p:ext uri="{BB962C8B-B14F-4D97-AF65-F5344CB8AC3E}">
        <p14:creationId xmlns:p14="http://schemas.microsoft.com/office/powerpoint/2010/main" val="78811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mn-lt"/>
            </a:endParaRPr>
          </a:p>
        </p:txBody>
      </p:sp>
      <p:sp>
        <p:nvSpPr>
          <p:cNvPr id="4" name="Slide Number Placeholder 3"/>
          <p:cNvSpPr>
            <a:spLocks noGrp="1"/>
          </p:cNvSpPr>
          <p:nvPr>
            <p:ph type="sldNum" sz="quarter" idx="5"/>
          </p:nvPr>
        </p:nvSpPr>
        <p:spPr/>
        <p:txBody>
          <a:bodyPr/>
          <a:lstStyle/>
          <a:p>
            <a:fld id="{570AB690-A73F-4D21-BB64-4B2F0A555715}" type="slidenum">
              <a:t>19</a:t>
            </a:fld>
            <a:endParaRPr lang="en-US"/>
          </a:p>
        </p:txBody>
      </p:sp>
    </p:spTree>
    <p:extLst>
      <p:ext uri="{BB962C8B-B14F-4D97-AF65-F5344CB8AC3E}">
        <p14:creationId xmlns:p14="http://schemas.microsoft.com/office/powerpoint/2010/main" val="321832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bfyNgFxygLc?feature=oembed" TargetMode="Externa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hyperlink" Target="https://www.chop.edu/news/news-views-answering-questions-about-human-dna-and-human-proteins-vaccine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hyperlink" Target="http://www.vaccinesafety.edu/Religion.htm" TargetMode="External"/><Relationship Id="rId4" Type="http://schemas.openxmlformats.org/officeDocument/2006/relationships/hyperlink" Target="https://cmda.org/wp-content/uploads/2018/05/CMDA-Position-Statementsworeferences18.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PhIvTBZzfsI?feature=oembed" TargetMode="External"/><Relationship Id="rId5" Type="http://schemas.openxmlformats.org/officeDocument/2006/relationships/image" Target="../media/image4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autismsciencefoundation.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sv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stronger.org/resources/how-to-spot-misinformation" TargetMode="External"/><Relationship Id="rId3" Type="http://schemas.openxmlformats.org/officeDocument/2006/relationships/image" Target="../media/image1.png"/><Relationship Id="rId7" Type="http://schemas.openxmlformats.org/officeDocument/2006/relationships/hyperlink" Target="http://chop.edu/centers-programs/vaccine-education-center" TargetMode="External"/><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hyperlink" Target="http://immunize.org/" TargetMode="External"/><Relationship Id="rId5" Type="http://schemas.openxmlformats.org/officeDocument/2006/relationships/hyperlink" Target="https://www.immunizekansascoalition.org/" TargetMode="External"/><Relationship Id="rId4" Type="http://schemas.openxmlformats.org/officeDocument/2006/relationships/hyperlink" Target="https://www.kdhe.ks.gov/214/Immuniz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D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904119"/>
            <a:ext cx="3172408" cy="959653"/>
          </a:xfrm>
          <a:prstGeom prst="rect">
            <a:avLst/>
          </a:prstGeom>
        </p:spPr>
      </p:pic>
      <p:pic>
        <p:nvPicPr>
          <p:cNvPr id="3"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74156" y="1028700"/>
            <a:ext cx="5928568" cy="3103968"/>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138440" y="4277727"/>
            <a:ext cx="2082292" cy="3035836"/>
          </a:xfrm>
          <a:prstGeom prst="rect">
            <a:avLst/>
          </a:prstGeom>
        </p:spPr>
      </p:pic>
      <p:pic>
        <p:nvPicPr>
          <p:cNvPr id="5" name="Picture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185973" y="1028700"/>
            <a:ext cx="2835783" cy="3103968"/>
          </a:xfrm>
          <a:prstGeom prst="rect">
            <a:avLst/>
          </a:prstGeom>
        </p:spPr>
      </p:pic>
      <p:pic>
        <p:nvPicPr>
          <p:cNvPr id="6" name="Picture 6"/>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59807" y="1028700"/>
            <a:ext cx="2356223" cy="3103968"/>
          </a:xfrm>
          <a:prstGeom prst="rect">
            <a:avLst/>
          </a:prstGeom>
        </p:spPr>
      </p:pic>
      <p:pic>
        <p:nvPicPr>
          <p:cNvPr id="7" name="Picture 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44437" y="4268896"/>
            <a:ext cx="3291754" cy="3027005"/>
          </a:xfrm>
          <a:prstGeom prst="rect">
            <a:avLst/>
          </a:prstGeom>
        </p:spPr>
      </p:pic>
      <p:pic>
        <p:nvPicPr>
          <p:cNvPr id="8" name="Picture 8"/>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127026" y="4277727"/>
            <a:ext cx="4852823" cy="3027005"/>
          </a:xfrm>
          <a:prstGeom prst="rect">
            <a:avLst/>
          </a:prstGeom>
        </p:spPr>
      </p:pic>
      <p:pic>
        <p:nvPicPr>
          <p:cNvPr id="9" name="Picture 9"/>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2295906" y="1028700"/>
            <a:ext cx="2793247" cy="3103968"/>
          </a:xfrm>
          <a:prstGeom prst="rect">
            <a:avLst/>
          </a:prstGeom>
        </p:spPr>
      </p:pic>
      <p:pic>
        <p:nvPicPr>
          <p:cNvPr id="10" name="Picture 10"/>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1410426" y="4256279"/>
            <a:ext cx="2835783" cy="3069902"/>
          </a:xfrm>
          <a:prstGeom prst="rect">
            <a:avLst/>
          </a:prstGeom>
        </p:spPr>
      </p:pic>
      <p:pic>
        <p:nvPicPr>
          <p:cNvPr id="11" name="Picture 1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4325176" y="4277727"/>
            <a:ext cx="3327094" cy="3048454"/>
          </a:xfrm>
          <a:prstGeom prst="rect">
            <a:avLst/>
          </a:prstGeom>
        </p:spPr>
      </p:pic>
      <p:pic>
        <p:nvPicPr>
          <p:cNvPr id="12" name="Picture 1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5269842" y="1028700"/>
            <a:ext cx="2382429" cy="3103968"/>
          </a:xfrm>
          <a:prstGeom prst="rect">
            <a:avLst/>
          </a:prstGeom>
        </p:spPr>
      </p:pic>
      <p:sp>
        <p:nvSpPr>
          <p:cNvPr id="13" name="TextBox 13"/>
          <p:cNvSpPr txBox="1"/>
          <p:nvPr/>
        </p:nvSpPr>
        <p:spPr>
          <a:xfrm>
            <a:off x="644437" y="7123757"/>
            <a:ext cx="12580372" cy="1564313"/>
          </a:xfrm>
          <a:prstGeom prst="rect">
            <a:avLst/>
          </a:prstGeom>
        </p:spPr>
        <p:txBody>
          <a:bodyPr lIns="0" tIns="0" rIns="0" bIns="0" rtlCol="0" anchor="t">
            <a:spAutoFit/>
          </a:bodyPr>
          <a:lstStyle/>
          <a:p>
            <a:pPr>
              <a:lnSpc>
                <a:spcPts val="12815"/>
              </a:lnSpc>
            </a:pPr>
            <a:r>
              <a:rPr lang="en-US" sz="9154">
                <a:solidFill>
                  <a:srgbClr val="1F2253"/>
                </a:solidFill>
                <a:latin typeface="Montserrat Bold"/>
              </a:rPr>
              <a:t>Protecting Kansans</a:t>
            </a:r>
          </a:p>
        </p:txBody>
      </p:sp>
      <p:sp>
        <p:nvSpPr>
          <p:cNvPr id="14" name="TextBox 14"/>
          <p:cNvSpPr txBox="1"/>
          <p:nvPr/>
        </p:nvSpPr>
        <p:spPr>
          <a:xfrm>
            <a:off x="658548" y="8573770"/>
            <a:ext cx="11649078" cy="992851"/>
          </a:xfrm>
          <a:prstGeom prst="rect">
            <a:avLst/>
          </a:prstGeom>
        </p:spPr>
        <p:txBody>
          <a:bodyPr wrap="square" lIns="0" tIns="0" rIns="0" bIns="0" rtlCol="0" anchor="t">
            <a:spAutoFit/>
          </a:bodyPr>
          <a:lstStyle/>
          <a:p>
            <a:pPr>
              <a:lnSpc>
                <a:spcPts val="8196"/>
              </a:lnSpc>
              <a:spcBef>
                <a:spcPct val="0"/>
              </a:spcBef>
            </a:pPr>
            <a:r>
              <a:rPr lang="en-US" sz="5850" dirty="0">
                <a:solidFill>
                  <a:srgbClr val="1F2253"/>
                </a:solidFill>
                <a:latin typeface="Montserrat Bold"/>
              </a:rPr>
              <a:t>WITH IMMUNIZATIONS</a:t>
            </a:r>
            <a:endParaRPr lang="en-US" sz="5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94499" y="658364"/>
            <a:ext cx="16078186" cy="2257926"/>
          </a:xfrm>
          <a:prstGeom prst="rect">
            <a:avLst/>
          </a:prstGeom>
        </p:spPr>
        <p:txBody>
          <a:bodyPr wrap="square" lIns="0" tIns="0" rIns="0" bIns="0" rtlCol="0" anchor="t">
            <a:spAutoFit/>
          </a:bodyPr>
          <a:lstStyle/>
          <a:p>
            <a:pPr>
              <a:lnSpc>
                <a:spcPts val="9122"/>
              </a:lnSpc>
              <a:spcBef>
                <a:spcPct val="0"/>
              </a:spcBef>
            </a:pPr>
            <a:r>
              <a:rPr lang="en-US" sz="6516" dirty="0">
                <a:solidFill>
                  <a:srgbClr val="1F2253"/>
                </a:solidFill>
                <a:latin typeface="Open Sans Bold"/>
              </a:rPr>
              <a:t>Take a guess…</a:t>
            </a:r>
          </a:p>
          <a:p>
            <a:pPr>
              <a:lnSpc>
                <a:spcPts val="9122"/>
              </a:lnSpc>
              <a:spcBef>
                <a:spcPct val="0"/>
              </a:spcBef>
            </a:pPr>
            <a:r>
              <a:rPr lang="en-US" sz="6516" dirty="0">
                <a:solidFill>
                  <a:srgbClr val="1F2253"/>
                </a:solidFill>
                <a:latin typeface="Open Sans Bold"/>
              </a:rPr>
              <a:t>Which statements are true?</a:t>
            </a:r>
          </a:p>
        </p:txBody>
      </p:sp>
      <p:sp>
        <p:nvSpPr>
          <p:cNvPr id="13" name="TextBox 13"/>
          <p:cNvSpPr txBox="1"/>
          <p:nvPr/>
        </p:nvSpPr>
        <p:spPr>
          <a:xfrm>
            <a:off x="2410724" y="3577895"/>
            <a:ext cx="14277076" cy="1184940"/>
          </a:xfrm>
          <a:prstGeom prst="rect">
            <a:avLst/>
          </a:prstGeom>
        </p:spPr>
        <p:txBody>
          <a:bodyPr wrap="square" lIns="0" tIns="0" rIns="0" bIns="0" rtlCol="0" anchor="t">
            <a:spAutoFit/>
          </a:bodyPr>
          <a:lstStyle/>
          <a:p>
            <a:pPr algn="l">
              <a:lnSpc>
                <a:spcPts val="4760"/>
              </a:lnSpc>
              <a:spcBef>
                <a:spcPct val="0"/>
              </a:spcBef>
            </a:pPr>
            <a:r>
              <a:rPr lang="en-US" sz="3400" dirty="0">
                <a:solidFill>
                  <a:srgbClr val="000000"/>
                </a:solidFill>
                <a:latin typeface="Montserrat"/>
              </a:rPr>
              <a:t>We have medicine to treat some vaccine-preventable disease (e.g. pertussis), but not most (e.g. mumps, diphtheria, polio).</a:t>
            </a:r>
          </a:p>
        </p:txBody>
      </p:sp>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16" name="TextBox 13">
            <a:extLst>
              <a:ext uri="{FF2B5EF4-FFF2-40B4-BE49-F238E27FC236}">
                <a16:creationId xmlns:a16="http://schemas.microsoft.com/office/drawing/2014/main" id="{68F010B0-39B6-C151-326B-83889367999A}"/>
              </a:ext>
            </a:extLst>
          </p:cNvPr>
          <p:cNvSpPr txBox="1"/>
          <p:nvPr/>
        </p:nvSpPr>
        <p:spPr>
          <a:xfrm>
            <a:off x="2436515" y="5004004"/>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Some bacteria and viruses have developed resistance to medicines.</a:t>
            </a:r>
          </a:p>
        </p:txBody>
      </p:sp>
      <p:sp>
        <p:nvSpPr>
          <p:cNvPr id="17" name="TextBox 13">
            <a:extLst>
              <a:ext uri="{FF2B5EF4-FFF2-40B4-BE49-F238E27FC236}">
                <a16:creationId xmlns:a16="http://schemas.microsoft.com/office/drawing/2014/main" id="{BDEA7180-D3C8-BD17-187B-6D6FA33FAB6B}"/>
              </a:ext>
            </a:extLst>
          </p:cNvPr>
          <p:cNvSpPr txBox="1"/>
          <p:nvPr/>
        </p:nvSpPr>
        <p:spPr>
          <a:xfrm>
            <a:off x="2436515" y="6314759"/>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The primary benefit of vaccination is protection for the vaccinated child.</a:t>
            </a:r>
          </a:p>
        </p:txBody>
      </p:sp>
      <p:sp>
        <p:nvSpPr>
          <p:cNvPr id="18" name="TextBox 13">
            <a:extLst>
              <a:ext uri="{FF2B5EF4-FFF2-40B4-BE49-F238E27FC236}">
                <a16:creationId xmlns:a16="http://schemas.microsoft.com/office/drawing/2014/main" id="{ED0B6714-1AAD-7362-70B4-1EC2B6268E37}"/>
              </a:ext>
            </a:extLst>
          </p:cNvPr>
          <p:cNvSpPr txBox="1"/>
          <p:nvPr/>
        </p:nvSpPr>
        <p:spPr>
          <a:xfrm>
            <a:off x="2410724" y="7599618"/>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When enough children are vaccinated, we also develop community immunity. </a:t>
            </a:r>
          </a:p>
        </p:txBody>
      </p:sp>
      <p:sp>
        <p:nvSpPr>
          <p:cNvPr id="19" name="Rectangle 18">
            <a:extLst>
              <a:ext uri="{FF2B5EF4-FFF2-40B4-BE49-F238E27FC236}">
                <a16:creationId xmlns:a16="http://schemas.microsoft.com/office/drawing/2014/main" id="{BBE0D387-2156-F447-418D-0ECEE2EA5936}"/>
              </a:ext>
            </a:extLst>
          </p:cNvPr>
          <p:cNvSpPr/>
          <p:nvPr/>
        </p:nvSpPr>
        <p:spPr>
          <a:xfrm>
            <a:off x="1143000" y="3712997"/>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2DC448-4681-C54D-FC73-47D75FA975F9}"/>
              </a:ext>
            </a:extLst>
          </p:cNvPr>
          <p:cNvSpPr/>
          <p:nvPr/>
        </p:nvSpPr>
        <p:spPr>
          <a:xfrm>
            <a:off x="1143000" y="5069856"/>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305A6F4-AB17-29C5-EE95-C54E38C8DB98}"/>
              </a:ext>
            </a:extLst>
          </p:cNvPr>
          <p:cNvSpPr/>
          <p:nvPr/>
        </p:nvSpPr>
        <p:spPr>
          <a:xfrm>
            <a:off x="1143000" y="6380611"/>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4286B3-B325-D613-C370-8BACEEECDE40}"/>
              </a:ext>
            </a:extLst>
          </p:cNvPr>
          <p:cNvSpPr/>
          <p:nvPr/>
        </p:nvSpPr>
        <p:spPr>
          <a:xfrm>
            <a:off x="1143000" y="7665470"/>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hape&#10;&#10;Description automatically generated">
            <a:extLst>
              <a:ext uri="{FF2B5EF4-FFF2-40B4-BE49-F238E27FC236}">
                <a16:creationId xmlns:a16="http://schemas.microsoft.com/office/drawing/2014/main" id="{425EB602-CF3B-B730-9CD2-2FF454BF56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3285" y="3758274"/>
            <a:ext cx="685800" cy="857250"/>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59FC65D5-EF74-AC29-EFD4-55353E965D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0" y="5098598"/>
            <a:ext cx="685800" cy="85725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7ACEB24D-337C-6377-854F-F5944BA7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0" y="6479870"/>
            <a:ext cx="685800" cy="85725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0622D5BD-5626-74EA-8051-4EA28BBDE6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3285" y="7722955"/>
            <a:ext cx="685800" cy="857250"/>
          </a:xfrm>
          <a:prstGeom prst="rect">
            <a:avLst/>
          </a:prstGeom>
        </p:spPr>
      </p:pic>
    </p:spTree>
    <p:extLst>
      <p:ext uri="{BB962C8B-B14F-4D97-AF65-F5344CB8AC3E}">
        <p14:creationId xmlns:p14="http://schemas.microsoft.com/office/powerpoint/2010/main" val="339026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94499" y="658364"/>
            <a:ext cx="16078186" cy="2257926"/>
          </a:xfrm>
          <a:prstGeom prst="rect">
            <a:avLst/>
          </a:prstGeom>
        </p:spPr>
        <p:txBody>
          <a:bodyPr wrap="square" lIns="0" tIns="0" rIns="0" bIns="0" rtlCol="0" anchor="t">
            <a:spAutoFit/>
          </a:bodyPr>
          <a:lstStyle/>
          <a:p>
            <a:pPr>
              <a:lnSpc>
                <a:spcPts val="9122"/>
              </a:lnSpc>
              <a:spcBef>
                <a:spcPct val="0"/>
              </a:spcBef>
            </a:pPr>
            <a:r>
              <a:rPr lang="en-US" sz="6516" dirty="0">
                <a:solidFill>
                  <a:srgbClr val="1F2253"/>
                </a:solidFill>
                <a:latin typeface="Open Sans Bold"/>
              </a:rPr>
              <a:t>Take a guess…</a:t>
            </a:r>
          </a:p>
          <a:p>
            <a:pPr>
              <a:lnSpc>
                <a:spcPts val="9122"/>
              </a:lnSpc>
              <a:spcBef>
                <a:spcPct val="0"/>
              </a:spcBef>
            </a:pPr>
            <a:r>
              <a:rPr lang="en-US" sz="6516" dirty="0">
                <a:solidFill>
                  <a:srgbClr val="1F2253"/>
                </a:solidFill>
                <a:latin typeface="Open Sans Bold"/>
              </a:rPr>
              <a:t>Which statements are true?</a:t>
            </a:r>
          </a:p>
        </p:txBody>
      </p:sp>
      <p:sp>
        <p:nvSpPr>
          <p:cNvPr id="13" name="TextBox 13"/>
          <p:cNvSpPr txBox="1"/>
          <p:nvPr/>
        </p:nvSpPr>
        <p:spPr>
          <a:xfrm>
            <a:off x="2410724" y="3577895"/>
            <a:ext cx="14277076" cy="1184940"/>
          </a:xfrm>
          <a:prstGeom prst="rect">
            <a:avLst/>
          </a:prstGeom>
        </p:spPr>
        <p:txBody>
          <a:bodyPr wrap="square" lIns="0" tIns="0" rIns="0" bIns="0" rtlCol="0" anchor="t">
            <a:spAutoFit/>
          </a:bodyPr>
          <a:lstStyle/>
          <a:p>
            <a:pPr algn="l">
              <a:lnSpc>
                <a:spcPts val="4760"/>
              </a:lnSpc>
              <a:spcBef>
                <a:spcPct val="0"/>
              </a:spcBef>
            </a:pPr>
            <a:r>
              <a:rPr lang="en-US" sz="3400" dirty="0">
                <a:solidFill>
                  <a:srgbClr val="000000"/>
                </a:solidFill>
                <a:latin typeface="Montserrat"/>
              </a:rPr>
              <a:t>We have medicine to treat some vaccine-preventable disease (e.g. pertussis), but not most (e.g. mumps, diphtheria, polio).</a:t>
            </a:r>
          </a:p>
        </p:txBody>
      </p:sp>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16" name="TextBox 13">
            <a:extLst>
              <a:ext uri="{FF2B5EF4-FFF2-40B4-BE49-F238E27FC236}">
                <a16:creationId xmlns:a16="http://schemas.microsoft.com/office/drawing/2014/main" id="{68F010B0-39B6-C151-326B-83889367999A}"/>
              </a:ext>
            </a:extLst>
          </p:cNvPr>
          <p:cNvSpPr txBox="1"/>
          <p:nvPr/>
        </p:nvSpPr>
        <p:spPr>
          <a:xfrm>
            <a:off x="2436515" y="5004004"/>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Some bacteria and viruses have developed resistance to medicines.</a:t>
            </a:r>
          </a:p>
        </p:txBody>
      </p:sp>
      <p:sp>
        <p:nvSpPr>
          <p:cNvPr id="17" name="TextBox 13">
            <a:extLst>
              <a:ext uri="{FF2B5EF4-FFF2-40B4-BE49-F238E27FC236}">
                <a16:creationId xmlns:a16="http://schemas.microsoft.com/office/drawing/2014/main" id="{BDEA7180-D3C8-BD17-187B-6D6FA33FAB6B}"/>
              </a:ext>
            </a:extLst>
          </p:cNvPr>
          <p:cNvSpPr txBox="1"/>
          <p:nvPr/>
        </p:nvSpPr>
        <p:spPr>
          <a:xfrm>
            <a:off x="2436515" y="6314759"/>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The primary benefit of vaccination is protection for the vaccinated child.</a:t>
            </a:r>
          </a:p>
        </p:txBody>
      </p:sp>
      <p:sp>
        <p:nvSpPr>
          <p:cNvPr id="18" name="TextBox 13">
            <a:extLst>
              <a:ext uri="{FF2B5EF4-FFF2-40B4-BE49-F238E27FC236}">
                <a16:creationId xmlns:a16="http://schemas.microsoft.com/office/drawing/2014/main" id="{ED0B6714-1AAD-7362-70B4-1EC2B6268E37}"/>
              </a:ext>
            </a:extLst>
          </p:cNvPr>
          <p:cNvSpPr txBox="1"/>
          <p:nvPr/>
        </p:nvSpPr>
        <p:spPr>
          <a:xfrm>
            <a:off x="2410724" y="7599618"/>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When enough children are vaccinated, we also develop community immunity. </a:t>
            </a:r>
          </a:p>
        </p:txBody>
      </p:sp>
      <p:sp>
        <p:nvSpPr>
          <p:cNvPr id="19" name="Rectangle 18">
            <a:extLst>
              <a:ext uri="{FF2B5EF4-FFF2-40B4-BE49-F238E27FC236}">
                <a16:creationId xmlns:a16="http://schemas.microsoft.com/office/drawing/2014/main" id="{BBE0D387-2156-F447-418D-0ECEE2EA5936}"/>
              </a:ext>
            </a:extLst>
          </p:cNvPr>
          <p:cNvSpPr/>
          <p:nvPr/>
        </p:nvSpPr>
        <p:spPr>
          <a:xfrm>
            <a:off x="1143000" y="3712997"/>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2DC448-4681-C54D-FC73-47D75FA975F9}"/>
              </a:ext>
            </a:extLst>
          </p:cNvPr>
          <p:cNvSpPr/>
          <p:nvPr/>
        </p:nvSpPr>
        <p:spPr>
          <a:xfrm>
            <a:off x="1143000" y="5069856"/>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305A6F4-AB17-29C5-EE95-C54E38C8DB98}"/>
              </a:ext>
            </a:extLst>
          </p:cNvPr>
          <p:cNvSpPr/>
          <p:nvPr/>
        </p:nvSpPr>
        <p:spPr>
          <a:xfrm>
            <a:off x="1143000" y="6380611"/>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4286B3-B325-D613-C370-8BACEEECDE40}"/>
              </a:ext>
            </a:extLst>
          </p:cNvPr>
          <p:cNvSpPr/>
          <p:nvPr/>
        </p:nvSpPr>
        <p:spPr>
          <a:xfrm>
            <a:off x="1143000" y="7665470"/>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hape&#10;&#10;Description automatically generated">
            <a:extLst>
              <a:ext uri="{FF2B5EF4-FFF2-40B4-BE49-F238E27FC236}">
                <a16:creationId xmlns:a16="http://schemas.microsoft.com/office/drawing/2014/main" id="{425EB602-CF3B-B730-9CD2-2FF454BF56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3285" y="3758274"/>
            <a:ext cx="685800" cy="857250"/>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59FC65D5-EF74-AC29-EFD4-55353E965D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0" y="5098598"/>
            <a:ext cx="685800" cy="85725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7ACEB24D-337C-6377-854F-F5944BA7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0" y="6479870"/>
            <a:ext cx="685800" cy="85725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0622D5BD-5626-74EA-8051-4EA28BBDE6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3285" y="7722955"/>
            <a:ext cx="685800" cy="857250"/>
          </a:xfrm>
          <a:prstGeom prst="rect">
            <a:avLst/>
          </a:prstGeom>
        </p:spPr>
      </p:pic>
      <p:sp>
        <p:nvSpPr>
          <p:cNvPr id="2" name="TextBox 1">
            <a:extLst>
              <a:ext uri="{FF2B5EF4-FFF2-40B4-BE49-F238E27FC236}">
                <a16:creationId xmlns:a16="http://schemas.microsoft.com/office/drawing/2014/main" id="{15EAE53B-0D3A-01B6-A7BB-0E5D2BF180EA}"/>
              </a:ext>
            </a:extLst>
          </p:cNvPr>
          <p:cNvSpPr txBox="1"/>
          <p:nvPr/>
        </p:nvSpPr>
        <p:spPr>
          <a:xfrm>
            <a:off x="916529" y="4242256"/>
            <a:ext cx="16078186" cy="3616375"/>
          </a:xfrm>
          <a:prstGeom prst="rect">
            <a:avLst/>
          </a:prstGeom>
          <a:solidFill>
            <a:srgbClr val="315FB6"/>
          </a:solidFill>
          <a:effectLst>
            <a:outerShdw blurRad="50800" dist="165100" dir="8100000" algn="tr" rotWithShape="0">
              <a:prstClr val="black">
                <a:alpha val="40000"/>
              </a:prstClr>
            </a:outerShdw>
          </a:effectLst>
        </p:spPr>
        <p:txBody>
          <a:bodyPr wrap="square" lIns="457200" tIns="457200" rIns="457200" bIns="457200" rtlCol="0" anchor="t">
            <a:spAutoFit/>
          </a:bodyPr>
          <a:lstStyle/>
          <a:p>
            <a:pPr algn="ctr"/>
            <a:r>
              <a:rPr lang="en-US" sz="3500" b="0" i="0" dirty="0">
                <a:solidFill>
                  <a:schemeClr val="bg1"/>
                </a:solidFill>
                <a:effectLst/>
                <a:latin typeface="Montserrat" panose="00000500000000000000" pitchFamily="2" charset="0"/>
              </a:rPr>
              <a:t>Note that while the primary benefit of vaccination is protection for the vaccinated individual, when enough children are vaccinated, we also develop community immunity. </a:t>
            </a:r>
          </a:p>
          <a:p>
            <a:pPr algn="ctr"/>
            <a:r>
              <a:rPr lang="en-US" sz="3500" b="1" i="0" dirty="0">
                <a:solidFill>
                  <a:schemeClr val="bg1"/>
                </a:solidFill>
                <a:effectLst/>
                <a:latin typeface="Montserrat Classic"/>
              </a:rPr>
              <a:t>In fact, vaccinations - and the regulations that require them – protect individuals AND communities as a whole.</a:t>
            </a:r>
            <a:endParaRPr lang="en-US" sz="3500" dirty="0">
              <a:solidFill>
                <a:schemeClr val="bg1"/>
              </a:solidFill>
              <a:latin typeface="Montserrat Classic"/>
            </a:endParaRPr>
          </a:p>
        </p:txBody>
      </p:sp>
    </p:spTree>
    <p:extLst>
      <p:ext uri="{BB962C8B-B14F-4D97-AF65-F5344CB8AC3E}">
        <p14:creationId xmlns:p14="http://schemas.microsoft.com/office/powerpoint/2010/main" val="348625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172724"/>
            <a:ext cx="16078186" cy="1007648"/>
          </a:xfrm>
          <a:prstGeom prst="rect">
            <a:avLst/>
          </a:prstGeom>
        </p:spPr>
        <p:txBody>
          <a:bodyPr wrap="square" lIns="0" tIns="0" rIns="0" bIns="0" rtlCol="0" anchor="t">
            <a:spAutoFit/>
          </a:bodyPr>
          <a:lstStyle/>
          <a:p>
            <a:pPr>
              <a:lnSpc>
                <a:spcPts val="9122"/>
              </a:lnSpc>
              <a:spcBef>
                <a:spcPct val="0"/>
              </a:spcBef>
            </a:pPr>
            <a:r>
              <a:rPr lang="en-US" sz="4000" b="1" dirty="0">
                <a:solidFill>
                  <a:srgbClr val="315FB6"/>
                </a:solidFill>
                <a:latin typeface="Open Sans Bold"/>
              </a:rPr>
              <a:t>Did you know? </a:t>
            </a:r>
            <a:r>
              <a:rPr lang="en-US" sz="3600" dirty="0">
                <a:solidFill>
                  <a:srgbClr val="1F2253"/>
                </a:solidFill>
                <a:latin typeface="Open Sans Bold"/>
              </a:rPr>
              <a:t>Aluminum in vaccines increases their effectiveness.</a:t>
            </a:r>
            <a:endParaRPr lang="en-US" sz="4000" dirty="0">
              <a:solidFill>
                <a:srgbClr val="1F2253"/>
              </a:solidFill>
              <a:latin typeface="Open Sans Bold"/>
            </a:endParaRPr>
          </a:p>
        </p:txBody>
      </p:sp>
      <p:sp>
        <p:nvSpPr>
          <p:cNvPr id="13" name="TextBox 13"/>
          <p:cNvSpPr txBox="1"/>
          <p:nvPr/>
        </p:nvSpPr>
        <p:spPr>
          <a:xfrm>
            <a:off x="609600" y="1067743"/>
            <a:ext cx="14277076" cy="525016"/>
          </a:xfrm>
          <a:prstGeom prst="rect">
            <a:avLst/>
          </a:prstGeom>
        </p:spPr>
        <p:txBody>
          <a:bodyPr wrap="square" lIns="0" tIns="0" rIns="0" bIns="0" rtlCol="0" anchor="t">
            <a:spAutoFit/>
          </a:bodyPr>
          <a:lstStyle/>
          <a:p>
            <a:pPr algn="l">
              <a:lnSpc>
                <a:spcPts val="4760"/>
              </a:lnSpc>
              <a:spcBef>
                <a:spcPct val="0"/>
              </a:spcBef>
            </a:pPr>
            <a:r>
              <a:rPr lang="en-US" sz="2000" dirty="0">
                <a:solidFill>
                  <a:srgbClr val="000000"/>
                </a:solidFill>
                <a:latin typeface="Montserrat"/>
              </a:rPr>
              <a:t>Play the video below to hear more about why aluminum in vaccines is safe. (2 minutes 17 seconds)</a:t>
            </a:r>
          </a:p>
        </p:txBody>
      </p:sp>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pic>
        <p:nvPicPr>
          <p:cNvPr id="2" name="Online Media 1" title="Is the Aluminum in Vaccines Safe?">
            <a:hlinkClick r:id="" action="ppaction://media"/>
            <a:extLst>
              <a:ext uri="{FF2B5EF4-FFF2-40B4-BE49-F238E27FC236}">
                <a16:creationId xmlns:a16="http://schemas.microsoft.com/office/drawing/2014/main" id="{00F61658-74A2-059F-A841-6FF08A877204}"/>
              </a:ext>
            </a:extLst>
          </p:cNvPr>
          <p:cNvPicPr>
            <a:picLocks noRot="1" noChangeAspect="1"/>
          </p:cNvPicPr>
          <p:nvPr>
            <a:videoFile r:link="rId1"/>
          </p:nvPr>
        </p:nvPicPr>
        <p:blipFill>
          <a:blip r:embed="rId4"/>
          <a:stretch>
            <a:fillRect/>
          </a:stretch>
        </p:blipFill>
        <p:spPr>
          <a:xfrm>
            <a:off x="607255" y="1996355"/>
            <a:ext cx="13874305" cy="7838983"/>
          </a:xfrm>
          <a:prstGeom prst="rect">
            <a:avLst/>
          </a:prstGeom>
        </p:spPr>
      </p:pic>
    </p:spTree>
    <p:extLst>
      <p:ext uri="{BB962C8B-B14F-4D97-AF65-F5344CB8AC3E}">
        <p14:creationId xmlns:p14="http://schemas.microsoft.com/office/powerpoint/2010/main" val="27477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172724"/>
            <a:ext cx="16078186" cy="1007648"/>
          </a:xfrm>
          <a:prstGeom prst="rect">
            <a:avLst/>
          </a:prstGeom>
        </p:spPr>
        <p:txBody>
          <a:bodyPr wrap="square" lIns="0" tIns="0" rIns="0" bIns="0" rtlCol="0" anchor="t">
            <a:spAutoFit/>
          </a:bodyPr>
          <a:lstStyle/>
          <a:p>
            <a:pPr>
              <a:lnSpc>
                <a:spcPts val="9122"/>
              </a:lnSpc>
              <a:spcBef>
                <a:spcPct val="0"/>
              </a:spcBef>
            </a:pPr>
            <a:r>
              <a:rPr lang="en-US" sz="4000" b="1" dirty="0">
                <a:solidFill>
                  <a:srgbClr val="315FB6"/>
                </a:solidFill>
                <a:latin typeface="Open Sans Bold"/>
              </a:rPr>
              <a:t>Aluminum</a:t>
            </a:r>
            <a:endParaRPr lang="en-US" sz="4000" dirty="0">
              <a:solidFill>
                <a:srgbClr val="1F2253"/>
              </a:solidFill>
              <a:latin typeface="Open Sans Bold"/>
            </a:endParaRPr>
          </a:p>
        </p:txBody>
      </p:sp>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13">
            <a:extLst>
              <a:ext uri="{FF2B5EF4-FFF2-40B4-BE49-F238E27FC236}">
                <a16:creationId xmlns:a16="http://schemas.microsoft.com/office/drawing/2014/main" id="{E478F626-8F7B-2800-13E4-5451DB233B95}"/>
              </a:ext>
            </a:extLst>
          </p:cNvPr>
          <p:cNvSpPr txBox="1"/>
          <p:nvPr/>
        </p:nvSpPr>
        <p:spPr>
          <a:xfrm>
            <a:off x="609600" y="1485900"/>
            <a:ext cx="12573000" cy="7956024"/>
          </a:xfrm>
          <a:prstGeom prst="rect">
            <a:avLst/>
          </a:prstGeom>
        </p:spPr>
        <p:txBody>
          <a:bodyPr wrap="square" lIns="0" tIns="0" rIns="0" bIns="0" rtlCol="0" anchor="t">
            <a:spAutoFit/>
          </a:bodyPr>
          <a:lstStyle/>
          <a:p>
            <a:pPr algn="l">
              <a:lnSpc>
                <a:spcPts val="4760"/>
              </a:lnSpc>
              <a:spcBef>
                <a:spcPct val="0"/>
              </a:spcBef>
            </a:pPr>
            <a:r>
              <a:rPr lang="en-US" sz="3400" b="1" dirty="0">
                <a:solidFill>
                  <a:srgbClr val="00B050"/>
                </a:solidFill>
                <a:latin typeface="Montserrat"/>
              </a:rPr>
              <a:t>Aluminum is abundant </a:t>
            </a:r>
            <a:r>
              <a:rPr lang="en-US" sz="3400" dirty="0">
                <a:solidFill>
                  <a:srgbClr val="000000"/>
                </a:solidFill>
                <a:latin typeface="Montserrat"/>
              </a:rPr>
              <a:t>– making up almost 9% of the earth’s crust.</a:t>
            </a:r>
          </a:p>
          <a:p>
            <a:pPr algn="l">
              <a:lnSpc>
                <a:spcPts val="4760"/>
              </a:lnSpc>
              <a:spcBef>
                <a:spcPct val="0"/>
              </a:spcBef>
            </a:pPr>
            <a:endParaRPr lang="en-US" sz="3400" dirty="0">
              <a:solidFill>
                <a:srgbClr val="000000"/>
              </a:solidFill>
              <a:latin typeface="Montserrat"/>
            </a:endParaRPr>
          </a:p>
          <a:p>
            <a:pPr marL="571500" indent="-571500" algn="l" fontAlgn="base">
              <a:buFont typeface="Arial" panose="020B0604020202020204" pitchFamily="34" charset="0"/>
              <a:buChar char="•"/>
            </a:pPr>
            <a:r>
              <a:rPr lang="en-US" sz="3600" b="0" i="0" dirty="0">
                <a:solidFill>
                  <a:srgbClr val="000000"/>
                </a:solidFill>
                <a:effectLst/>
                <a:latin typeface="Montserrat" panose="00000500000000000000" pitchFamily="2" charset="0"/>
              </a:rPr>
              <a:t>It's in plants, soil, water and air. </a:t>
            </a:r>
          </a:p>
          <a:p>
            <a:pPr algn="l" fontAlgn="base"/>
            <a:endParaRPr lang="en-US" sz="3600" b="0" i="0" dirty="0">
              <a:solidFill>
                <a:srgbClr val="000000"/>
              </a:solidFill>
              <a:effectLst/>
              <a:latin typeface="Montserrat" panose="00000500000000000000" pitchFamily="2" charset="0"/>
            </a:endParaRPr>
          </a:p>
          <a:p>
            <a:pPr marL="571500" indent="-571500" algn="l" fontAlgn="base">
              <a:buFont typeface="Arial" panose="020B0604020202020204" pitchFamily="34" charset="0"/>
              <a:buChar char="•"/>
            </a:pPr>
            <a:r>
              <a:rPr lang="en-US" sz="3600" b="0" i="0" dirty="0">
                <a:solidFill>
                  <a:srgbClr val="000000"/>
                </a:solidFill>
                <a:effectLst/>
                <a:latin typeface="Montserrat" panose="00000500000000000000" pitchFamily="2" charset="0"/>
              </a:rPr>
              <a:t>It's in foods and beverages including fruits and vegetables, nuts, seasonings, flour, cereals, dairy products, baby formulas, and honey.</a:t>
            </a:r>
          </a:p>
          <a:p>
            <a:pPr marL="571500" indent="-571500" algn="l" fontAlgn="base">
              <a:buFont typeface="Arial" panose="020B0604020202020204" pitchFamily="34" charset="0"/>
              <a:buChar char="•"/>
            </a:pPr>
            <a:endParaRPr lang="en-US" sz="3600" dirty="0">
              <a:solidFill>
                <a:srgbClr val="000000"/>
              </a:solidFill>
              <a:latin typeface="Montserrat" panose="00000500000000000000" pitchFamily="2" charset="0"/>
            </a:endParaRPr>
          </a:p>
          <a:p>
            <a:pPr algn="l" fontAlgn="base"/>
            <a:r>
              <a:rPr lang="en-US" sz="3600" dirty="0">
                <a:solidFill>
                  <a:srgbClr val="000000"/>
                </a:solidFill>
                <a:latin typeface="Montserrat" panose="00000500000000000000" pitchFamily="2" charset="0"/>
              </a:rPr>
              <a:t>Aluminum has been </a:t>
            </a:r>
            <a:r>
              <a:rPr lang="en-US" sz="3600" b="1" dirty="0">
                <a:solidFill>
                  <a:srgbClr val="00B050"/>
                </a:solidFill>
                <a:latin typeface="Montserrat" panose="00000500000000000000" pitchFamily="2" charset="0"/>
              </a:rPr>
              <a:t>used to boost the immune response </a:t>
            </a:r>
            <a:r>
              <a:rPr lang="en-US" sz="3600" dirty="0">
                <a:solidFill>
                  <a:srgbClr val="000000"/>
                </a:solidFill>
                <a:latin typeface="Montserrat" panose="00000500000000000000" pitchFamily="2" charset="0"/>
              </a:rPr>
              <a:t>to the vaccine </a:t>
            </a:r>
            <a:r>
              <a:rPr lang="en-US" sz="3600" b="1" dirty="0">
                <a:solidFill>
                  <a:srgbClr val="00B050"/>
                </a:solidFill>
                <a:latin typeface="Montserrat" panose="00000500000000000000" pitchFamily="2" charset="0"/>
              </a:rPr>
              <a:t>since the 1930s</a:t>
            </a:r>
            <a:r>
              <a:rPr lang="en-US" sz="3600" dirty="0">
                <a:latin typeface="Montserrat" panose="00000500000000000000" pitchFamily="2" charset="0"/>
              </a:rPr>
              <a:t>.</a:t>
            </a:r>
            <a:r>
              <a:rPr lang="en-US" sz="3600" b="1" dirty="0">
                <a:solidFill>
                  <a:srgbClr val="00B050"/>
                </a:solidFill>
                <a:latin typeface="Montserrat" panose="00000500000000000000" pitchFamily="2" charset="0"/>
              </a:rPr>
              <a:t> </a:t>
            </a:r>
            <a:r>
              <a:rPr lang="en-US" sz="3600" dirty="0">
                <a:solidFill>
                  <a:srgbClr val="000000"/>
                </a:solidFill>
                <a:latin typeface="Montserrat" panose="00000500000000000000" pitchFamily="2" charset="0"/>
              </a:rPr>
              <a:t>Of course, vaccines containing aluminum are tested extensively in clinical trials before being licensed. </a:t>
            </a:r>
          </a:p>
          <a:p>
            <a:pPr algn="l">
              <a:lnSpc>
                <a:spcPts val="4760"/>
              </a:lnSpc>
              <a:spcBef>
                <a:spcPct val="0"/>
              </a:spcBef>
            </a:pPr>
            <a:endParaRPr lang="en-US" sz="3400" dirty="0">
              <a:solidFill>
                <a:srgbClr val="000000"/>
              </a:solidFill>
              <a:latin typeface="Montserrat"/>
            </a:endParaRPr>
          </a:p>
        </p:txBody>
      </p:sp>
      <p:pic>
        <p:nvPicPr>
          <p:cNvPr id="7" name="Picture 6" descr="Icon&#10;&#10;Description automatically generated">
            <a:extLst>
              <a:ext uri="{FF2B5EF4-FFF2-40B4-BE49-F238E27FC236}">
                <a16:creationId xmlns:a16="http://schemas.microsoft.com/office/drawing/2014/main" id="{37A70329-8307-D879-822E-2569E82288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00383" y="-15141"/>
            <a:ext cx="3224191" cy="4030239"/>
          </a:xfrm>
          <a:prstGeom prst="rect">
            <a:avLst/>
          </a:prstGeom>
        </p:spPr>
      </p:pic>
      <p:pic>
        <p:nvPicPr>
          <p:cNvPr id="9" name="Picture 8" descr="A yellow hat with a black background&#10;&#10;Description automatically generated with low confidence">
            <a:extLst>
              <a:ext uri="{FF2B5EF4-FFF2-40B4-BE49-F238E27FC236}">
                <a16:creationId xmlns:a16="http://schemas.microsoft.com/office/drawing/2014/main" id="{18DAD1AA-426A-FE60-5ECC-B60A18C927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59829" y="3397662"/>
            <a:ext cx="3627120" cy="4533900"/>
          </a:xfrm>
          <a:prstGeom prst="rect">
            <a:avLst/>
          </a:prstGeom>
        </p:spPr>
      </p:pic>
      <p:pic>
        <p:nvPicPr>
          <p:cNvPr id="11" name="Picture 10" descr="Background pattern&#10;&#10;Description automatically generated">
            <a:extLst>
              <a:ext uri="{FF2B5EF4-FFF2-40B4-BE49-F238E27FC236}">
                <a16:creationId xmlns:a16="http://schemas.microsoft.com/office/drawing/2014/main" id="{C5ED86AD-4B7D-F95D-5CB2-8BA940A107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07719" y="5525460"/>
            <a:ext cx="2887925" cy="3609906"/>
          </a:xfrm>
          <a:prstGeom prst="rect">
            <a:avLst/>
          </a:prstGeom>
        </p:spPr>
      </p:pic>
    </p:spTree>
    <p:extLst>
      <p:ext uri="{BB962C8B-B14F-4D97-AF65-F5344CB8AC3E}">
        <p14:creationId xmlns:p14="http://schemas.microsoft.com/office/powerpoint/2010/main" val="137043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172724"/>
            <a:ext cx="16078186" cy="1007648"/>
          </a:xfrm>
          <a:prstGeom prst="rect">
            <a:avLst/>
          </a:prstGeom>
        </p:spPr>
        <p:txBody>
          <a:bodyPr wrap="square" lIns="0" tIns="0" rIns="0" bIns="0" rtlCol="0" anchor="t">
            <a:spAutoFit/>
          </a:bodyPr>
          <a:lstStyle/>
          <a:p>
            <a:pPr>
              <a:lnSpc>
                <a:spcPts val="9122"/>
              </a:lnSpc>
              <a:spcBef>
                <a:spcPct val="0"/>
              </a:spcBef>
            </a:pPr>
            <a:r>
              <a:rPr lang="en-US" sz="4000" b="1" dirty="0">
                <a:solidFill>
                  <a:srgbClr val="315FB6"/>
                </a:solidFill>
                <a:latin typeface="Open Sans Bold"/>
              </a:rPr>
              <a:t>Aluminum</a:t>
            </a:r>
            <a:endParaRPr lang="en-US" sz="4000" dirty="0">
              <a:solidFill>
                <a:srgbClr val="1F2253"/>
              </a:solidFill>
              <a:latin typeface="Open Sans Bold"/>
            </a:endParaRPr>
          </a:p>
        </p:txBody>
      </p:sp>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13">
            <a:extLst>
              <a:ext uri="{FF2B5EF4-FFF2-40B4-BE49-F238E27FC236}">
                <a16:creationId xmlns:a16="http://schemas.microsoft.com/office/drawing/2014/main" id="{E478F626-8F7B-2800-13E4-5451DB233B95}"/>
              </a:ext>
            </a:extLst>
          </p:cNvPr>
          <p:cNvSpPr txBox="1"/>
          <p:nvPr/>
        </p:nvSpPr>
        <p:spPr>
          <a:xfrm>
            <a:off x="596153" y="1324535"/>
            <a:ext cx="10372944" cy="8617744"/>
          </a:xfrm>
          <a:prstGeom prst="rect">
            <a:avLst/>
          </a:prstGeom>
        </p:spPr>
        <p:txBody>
          <a:bodyPr wrap="square" lIns="0" tIns="0" rIns="0" bIns="0" rtlCol="0" anchor="t">
            <a:spAutoFit/>
          </a:bodyPr>
          <a:lstStyle/>
          <a:p>
            <a:pPr>
              <a:lnSpc>
                <a:spcPts val="4760"/>
              </a:lnSpc>
              <a:spcBef>
                <a:spcPct val="0"/>
              </a:spcBef>
            </a:pPr>
            <a:r>
              <a:rPr lang="en-US" sz="3000" b="1" dirty="0">
                <a:solidFill>
                  <a:srgbClr val="00B050"/>
                </a:solidFill>
                <a:latin typeface="Montserrat"/>
              </a:rPr>
              <a:t>How much is too much?</a:t>
            </a:r>
            <a:br>
              <a:rPr lang="en-US" sz="3000" dirty="0">
                <a:latin typeface="Montserrat" panose="00000500000000000000" pitchFamily="2" charset="0"/>
              </a:rPr>
            </a:br>
            <a:r>
              <a:rPr lang="en-US" sz="3000" b="1" dirty="0">
                <a:solidFill>
                  <a:srgbClr val="000000"/>
                </a:solidFill>
                <a:latin typeface="Montserrat"/>
              </a:rPr>
              <a:t>The quantities of aluminum in vaccines are low.</a:t>
            </a:r>
            <a:r>
              <a:rPr lang="en-US" sz="3000" dirty="0">
                <a:solidFill>
                  <a:srgbClr val="000000"/>
                </a:solidFill>
                <a:latin typeface="Montserrat"/>
              </a:rPr>
              <a:t> The aluminum contained in vaccines is similar to that found in a liter (about 1 quart) of infant formula. </a:t>
            </a:r>
            <a:endParaRPr lang="en-US" sz="3000">
              <a:ea typeface="Calibri"/>
              <a:cs typeface="Calibri"/>
            </a:endParaRPr>
          </a:p>
          <a:p>
            <a:pPr>
              <a:lnSpc>
                <a:spcPts val="4760"/>
              </a:lnSpc>
              <a:spcBef>
                <a:spcPct val="0"/>
              </a:spcBef>
            </a:pPr>
            <a:endParaRPr lang="en-US" sz="3000" dirty="0">
              <a:solidFill>
                <a:srgbClr val="000000"/>
              </a:solidFill>
              <a:latin typeface="Montserrat"/>
            </a:endParaRPr>
          </a:p>
          <a:p>
            <a:r>
              <a:rPr lang="en-US" sz="3000" dirty="0">
                <a:solidFill>
                  <a:srgbClr val="000000"/>
                </a:solidFill>
                <a:latin typeface="Montserrat"/>
              </a:rPr>
              <a:t>Typically, </a:t>
            </a:r>
            <a:r>
              <a:rPr lang="en-US" sz="3000" b="1" dirty="0">
                <a:solidFill>
                  <a:srgbClr val="000000"/>
                </a:solidFill>
                <a:latin typeface="Montserrat"/>
              </a:rPr>
              <a:t>adults ingest 7 to 9 milligrams* of aluminum per day</a:t>
            </a:r>
            <a:r>
              <a:rPr lang="en-US" sz="3000" dirty="0">
                <a:solidFill>
                  <a:srgbClr val="000000"/>
                </a:solidFill>
                <a:latin typeface="Montserrat"/>
              </a:rPr>
              <a:t>.</a:t>
            </a:r>
          </a:p>
          <a:p>
            <a:endParaRPr lang="en-US" sz="3000" dirty="0">
              <a:solidFill>
                <a:srgbClr val="000000"/>
              </a:solidFill>
              <a:latin typeface="Montserrat"/>
            </a:endParaRPr>
          </a:p>
          <a:p>
            <a:r>
              <a:rPr lang="en-US" sz="3000" dirty="0">
                <a:solidFill>
                  <a:srgbClr val="000000"/>
                </a:solidFill>
                <a:latin typeface="Montserrat"/>
              </a:rPr>
              <a:t>In the first 6 months of life, </a:t>
            </a:r>
            <a:r>
              <a:rPr lang="en-US" sz="3000" b="1" dirty="0">
                <a:solidFill>
                  <a:srgbClr val="000000"/>
                </a:solidFill>
                <a:latin typeface="Montserrat"/>
              </a:rPr>
              <a:t>infants get about 4.4 milligrams of aluminum from vaccines</a:t>
            </a:r>
            <a:r>
              <a:rPr lang="en-US" sz="3000" dirty="0">
                <a:solidFill>
                  <a:srgbClr val="000000"/>
                </a:solidFill>
                <a:latin typeface="Montserrat"/>
              </a:rPr>
              <a:t> in total. During those months, they receive more than that in their diet. </a:t>
            </a:r>
          </a:p>
          <a:p>
            <a:endParaRPr lang="en-US" sz="3000" dirty="0">
              <a:solidFill>
                <a:srgbClr val="000000"/>
              </a:solidFill>
              <a:latin typeface="Montserrat"/>
            </a:endParaRPr>
          </a:p>
          <a:p>
            <a:pPr marL="571500" indent="-571500">
              <a:buFont typeface="Arial"/>
              <a:buChar char="•"/>
            </a:pPr>
            <a:r>
              <a:rPr lang="en-US" sz="3000" dirty="0">
                <a:solidFill>
                  <a:srgbClr val="000000"/>
                </a:solidFill>
                <a:latin typeface="Montserrat"/>
              </a:rPr>
              <a:t>Breast-fed infants ingest about 7 milligrams</a:t>
            </a:r>
          </a:p>
          <a:p>
            <a:pPr marL="571500" indent="-571500">
              <a:buFont typeface="Arial"/>
              <a:buChar char="•"/>
            </a:pPr>
            <a:r>
              <a:rPr lang="en-US" sz="3000" dirty="0">
                <a:solidFill>
                  <a:srgbClr val="000000"/>
                </a:solidFill>
                <a:latin typeface="Montserrat"/>
              </a:rPr>
              <a:t>Formula-fed infants ingest about 38 milligrams</a:t>
            </a:r>
          </a:p>
          <a:p>
            <a:pPr marL="571500" indent="-571500">
              <a:buFont typeface="Arial"/>
              <a:buChar char="•"/>
            </a:pPr>
            <a:r>
              <a:rPr lang="en-US" sz="3000" dirty="0">
                <a:solidFill>
                  <a:srgbClr val="000000"/>
                </a:solidFill>
                <a:latin typeface="Montserrat"/>
              </a:rPr>
              <a:t>Soy formula-fed infants ingest almost 117 milligrams</a:t>
            </a:r>
          </a:p>
        </p:txBody>
      </p:sp>
      <p:pic>
        <p:nvPicPr>
          <p:cNvPr id="2" name="Picture 4">
            <a:extLst>
              <a:ext uri="{FF2B5EF4-FFF2-40B4-BE49-F238E27FC236}">
                <a16:creationId xmlns:a16="http://schemas.microsoft.com/office/drawing/2014/main" id="{C40E5981-40B1-843B-ACB5-6E7F549F8F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15992" y="1318766"/>
            <a:ext cx="6400800" cy="3553962"/>
          </a:xfrm>
          <a:prstGeom prst="rect">
            <a:avLst/>
          </a:prstGeom>
        </p:spPr>
      </p:pic>
      <p:sp>
        <p:nvSpPr>
          <p:cNvPr id="5" name="TextBox 4">
            <a:extLst>
              <a:ext uri="{FF2B5EF4-FFF2-40B4-BE49-F238E27FC236}">
                <a16:creationId xmlns:a16="http://schemas.microsoft.com/office/drawing/2014/main" id="{54B93996-A497-3EB2-E984-3991E9993EB1}"/>
              </a:ext>
            </a:extLst>
          </p:cNvPr>
          <p:cNvSpPr txBox="1"/>
          <p:nvPr/>
        </p:nvSpPr>
        <p:spPr>
          <a:xfrm>
            <a:off x="11456894" y="5150224"/>
            <a:ext cx="63739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0000"/>
                </a:solidFill>
                <a:latin typeface="Montserrat"/>
              </a:rPr>
              <a:t>*1 milligram is 1-thousandth of a gram. </a:t>
            </a:r>
            <a:br>
              <a:rPr lang="en-US" sz="2400" dirty="0">
                <a:solidFill>
                  <a:srgbClr val="000000"/>
                </a:solidFill>
                <a:latin typeface="Montserrat"/>
              </a:rPr>
            </a:br>
            <a:r>
              <a:rPr lang="en-US" sz="2400" dirty="0">
                <a:solidFill>
                  <a:srgbClr val="000000"/>
                </a:solidFill>
                <a:latin typeface="Montserrat"/>
              </a:rPr>
              <a:t>1 gram is the weight of 1-fifth of a teaspoon of water.</a:t>
            </a:r>
          </a:p>
        </p:txBody>
      </p:sp>
    </p:spTree>
    <p:extLst>
      <p:ext uri="{BB962C8B-B14F-4D97-AF65-F5344CB8AC3E}">
        <p14:creationId xmlns:p14="http://schemas.microsoft.com/office/powerpoint/2010/main" val="349411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13">
            <a:extLst>
              <a:ext uri="{FF2B5EF4-FFF2-40B4-BE49-F238E27FC236}">
                <a16:creationId xmlns:a16="http://schemas.microsoft.com/office/drawing/2014/main" id="{E478F626-8F7B-2800-13E4-5451DB233B95}"/>
              </a:ext>
            </a:extLst>
          </p:cNvPr>
          <p:cNvSpPr txBox="1"/>
          <p:nvPr/>
        </p:nvSpPr>
        <p:spPr>
          <a:xfrm>
            <a:off x="9471211" y="2884393"/>
            <a:ext cx="8544144" cy="6958508"/>
          </a:xfrm>
          <a:prstGeom prst="rect">
            <a:avLst/>
          </a:prstGeom>
        </p:spPr>
        <p:txBody>
          <a:bodyPr wrap="square" lIns="0" tIns="0" rIns="0" bIns="0" rtlCol="0" anchor="t">
            <a:spAutoFit/>
          </a:bodyPr>
          <a:lstStyle/>
          <a:p>
            <a:pPr marL="457200" indent="-457200">
              <a:buFont typeface="Arial"/>
              <a:buChar char="•"/>
            </a:pPr>
            <a:r>
              <a:rPr lang="en-US" sz="3200" dirty="0">
                <a:solidFill>
                  <a:srgbClr val="000000"/>
                </a:solidFill>
                <a:latin typeface="Montserrat"/>
                <a:ea typeface="+mn-lt"/>
                <a:cs typeface="+mn-lt"/>
              </a:rPr>
              <a:t>Kids today get more vaccinations because there are more vaccines available to </a:t>
            </a:r>
            <a:r>
              <a:rPr lang="en-US" sz="3200" b="1" dirty="0">
                <a:solidFill>
                  <a:srgbClr val="3CA95C"/>
                </a:solidFill>
                <a:latin typeface="Montserrat"/>
                <a:ea typeface="+mn-lt"/>
                <a:cs typeface="+mn-lt"/>
              </a:rPr>
              <a:t>prevent serious and sometimes deadly diseases</a:t>
            </a:r>
            <a:r>
              <a:rPr lang="en-US" sz="3200" dirty="0">
                <a:solidFill>
                  <a:srgbClr val="000000"/>
                </a:solidFill>
                <a:latin typeface="Montserrat"/>
                <a:ea typeface="+mn-lt"/>
                <a:cs typeface="+mn-lt"/>
              </a:rPr>
              <a:t>. </a:t>
            </a:r>
            <a:endParaRPr lang="en-US" sz="3200">
              <a:latin typeface="Montserrat"/>
              <a:ea typeface="+mn-lt"/>
              <a:cs typeface="+mn-lt"/>
            </a:endParaRPr>
          </a:p>
          <a:p>
            <a:endParaRPr lang="en-US" sz="3200" dirty="0">
              <a:solidFill>
                <a:srgbClr val="000000"/>
              </a:solidFill>
              <a:latin typeface="Montserrat"/>
              <a:ea typeface="+mn-lt"/>
              <a:cs typeface="+mn-lt"/>
            </a:endParaRPr>
          </a:p>
          <a:p>
            <a:pPr marL="457200" indent="-457200">
              <a:buFont typeface="Arial"/>
              <a:buChar char="•"/>
            </a:pPr>
            <a:r>
              <a:rPr lang="en-US" sz="3200" b="1" dirty="0">
                <a:solidFill>
                  <a:srgbClr val="3CA95C"/>
                </a:solidFill>
                <a:latin typeface="Montserrat"/>
                <a:ea typeface="+mn-lt"/>
                <a:cs typeface="+mn-lt"/>
              </a:rPr>
              <a:t>Today’s vaccines are smarter vaccines</a:t>
            </a:r>
            <a:r>
              <a:rPr lang="en-US" sz="3200" dirty="0">
                <a:solidFill>
                  <a:srgbClr val="000000"/>
                </a:solidFill>
                <a:latin typeface="Montserrat"/>
                <a:ea typeface="+mn-lt"/>
                <a:cs typeface="+mn-lt"/>
              </a:rPr>
              <a:t> – they get a stronger immune response with fewer components in the vaccines than previous vaccines. </a:t>
            </a:r>
            <a:endParaRPr lang="en-US" sz="3200">
              <a:latin typeface="Montserrat"/>
              <a:ea typeface="+mn-lt"/>
              <a:cs typeface="+mn-lt"/>
            </a:endParaRPr>
          </a:p>
          <a:p>
            <a:endParaRPr lang="en-US" sz="3200" dirty="0">
              <a:solidFill>
                <a:srgbClr val="000000"/>
              </a:solidFill>
              <a:latin typeface="Montserrat"/>
              <a:ea typeface="+mn-lt"/>
              <a:cs typeface="+mn-lt"/>
            </a:endParaRPr>
          </a:p>
          <a:p>
            <a:pPr marL="457200" indent="-457200">
              <a:buFont typeface="Arial"/>
              <a:buChar char="•"/>
            </a:pPr>
            <a:r>
              <a:rPr lang="en-US" sz="3200" dirty="0">
                <a:solidFill>
                  <a:srgbClr val="000000"/>
                </a:solidFill>
                <a:latin typeface="Montserrat"/>
                <a:ea typeface="+mn-lt"/>
                <a:cs typeface="+mn-lt"/>
              </a:rPr>
              <a:t>There are no side effects from giving several immunizations at the same time.</a:t>
            </a:r>
            <a:endParaRPr lang="en-US" sz="3200" dirty="0">
              <a:latin typeface="Montserrat"/>
            </a:endParaRPr>
          </a:p>
          <a:p>
            <a:pPr>
              <a:lnSpc>
                <a:spcPts val="4760"/>
              </a:lnSpc>
              <a:spcBef>
                <a:spcPct val="0"/>
              </a:spcBef>
            </a:pPr>
            <a:endParaRPr lang="en-US" sz="3000" dirty="0">
              <a:solidFill>
                <a:srgbClr val="000000"/>
              </a:solidFill>
              <a:latin typeface="Montserrat"/>
            </a:endParaRPr>
          </a:p>
        </p:txBody>
      </p:sp>
      <p:pic>
        <p:nvPicPr>
          <p:cNvPr id="6" name="Picture 6">
            <a:extLst>
              <a:ext uri="{FF2B5EF4-FFF2-40B4-BE49-F238E27FC236}">
                <a16:creationId xmlns:a16="http://schemas.microsoft.com/office/drawing/2014/main" id="{41A57816-46B8-351B-F7BA-DAD0725289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97"/>
          <a:stretch/>
        </p:blipFill>
        <p:spPr>
          <a:xfrm>
            <a:off x="80683" y="152795"/>
            <a:ext cx="18180434" cy="2289287"/>
          </a:xfrm>
          <a:prstGeom prst="rect">
            <a:avLst/>
          </a:prstGeom>
        </p:spPr>
      </p:pic>
      <p:pic>
        <p:nvPicPr>
          <p:cNvPr id="2" name="Picture 3" descr="Timeline&#10;&#10;Description automatically generated">
            <a:extLst>
              <a:ext uri="{FF2B5EF4-FFF2-40B4-BE49-F238E27FC236}">
                <a16:creationId xmlns:a16="http://schemas.microsoft.com/office/drawing/2014/main" id="{2F8390D1-3B49-7C57-84B5-4C5A51603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647" y="2738921"/>
            <a:ext cx="8915400" cy="6987580"/>
          </a:xfrm>
          <a:prstGeom prst="rect">
            <a:avLst/>
          </a:prstGeom>
        </p:spPr>
      </p:pic>
    </p:spTree>
    <p:extLst>
      <p:ext uri="{BB962C8B-B14F-4D97-AF65-F5344CB8AC3E}">
        <p14:creationId xmlns:p14="http://schemas.microsoft.com/office/powerpoint/2010/main" val="148821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13">
            <a:extLst>
              <a:ext uri="{FF2B5EF4-FFF2-40B4-BE49-F238E27FC236}">
                <a16:creationId xmlns:a16="http://schemas.microsoft.com/office/drawing/2014/main" id="{E478F626-8F7B-2800-13E4-5451DB233B95}"/>
              </a:ext>
            </a:extLst>
          </p:cNvPr>
          <p:cNvSpPr txBox="1"/>
          <p:nvPr/>
        </p:nvSpPr>
        <p:spPr>
          <a:xfrm>
            <a:off x="582706" y="2575111"/>
            <a:ext cx="14649109" cy="7171194"/>
          </a:xfrm>
          <a:prstGeom prst="rect">
            <a:avLst/>
          </a:prstGeom>
        </p:spPr>
        <p:txBody>
          <a:bodyPr wrap="square" lIns="0" tIns="0" rIns="0" bIns="0" rtlCol="0" anchor="t">
            <a:spAutoFit/>
          </a:bodyPr>
          <a:lstStyle/>
          <a:p>
            <a:r>
              <a:rPr lang="en-US" sz="2800" dirty="0">
                <a:solidFill>
                  <a:srgbClr val="000000"/>
                </a:solidFill>
                <a:latin typeface="Montserrat"/>
                <a:ea typeface="+mn-lt"/>
                <a:cs typeface="+mn-lt"/>
              </a:rPr>
              <a:t>Two cell lines currently used in vaccines are derived from elective abortions performed in Europe in the 1960s. Since that time, the cell lines have been maintained in the laboratory. No further sources of fetal cells are necessary.</a:t>
            </a:r>
            <a:br>
              <a:rPr lang="en-US" dirty="0"/>
            </a:br>
            <a:endParaRPr lang="en-US" sz="2800">
              <a:latin typeface="Montserrat"/>
            </a:endParaRPr>
          </a:p>
          <a:p>
            <a:r>
              <a:rPr lang="en-US" sz="2800" dirty="0">
                <a:solidFill>
                  <a:srgbClr val="000000"/>
                </a:solidFill>
                <a:latin typeface="Montserrat"/>
                <a:ea typeface="+mn-lt"/>
                <a:cs typeface="+mn-lt"/>
              </a:rPr>
              <a:t>Currently, </a:t>
            </a:r>
            <a:r>
              <a:rPr lang="en-US" sz="2800" dirty="0">
                <a:solidFill>
                  <a:srgbClr val="000000"/>
                </a:solidFill>
                <a:latin typeface="Montserrat"/>
                <a:ea typeface="+mn-lt"/>
                <a:cs typeface="+mn-lt"/>
                <a:hlinkClick r:id="rId3"/>
              </a:rPr>
              <a:t>the vaccines that are made in human cells</a:t>
            </a:r>
            <a:r>
              <a:rPr lang="en-US" sz="2800" dirty="0">
                <a:solidFill>
                  <a:srgbClr val="000000"/>
                </a:solidFill>
                <a:latin typeface="Montserrat"/>
                <a:ea typeface="+mn-lt"/>
                <a:cs typeface="+mn-lt"/>
              </a:rPr>
              <a:t> are:</a:t>
            </a:r>
            <a:endParaRPr lang="en-US" sz="2800" dirty="0">
              <a:latin typeface="Montserrat"/>
            </a:endParaRPr>
          </a:p>
          <a:p>
            <a:pPr marL="457200" indent="-457200">
              <a:buFont typeface="Arial"/>
              <a:buChar char="•"/>
            </a:pPr>
            <a:r>
              <a:rPr lang="en-US" sz="2800" dirty="0">
                <a:solidFill>
                  <a:srgbClr val="000000"/>
                </a:solidFill>
                <a:latin typeface="Montserrat"/>
                <a:ea typeface="+mn-lt"/>
                <a:cs typeface="+mn-lt"/>
              </a:rPr>
              <a:t>Varicella (chickenpox)</a:t>
            </a:r>
            <a:endParaRPr lang="en-US" sz="2800">
              <a:latin typeface="Montserrat"/>
            </a:endParaRPr>
          </a:p>
          <a:p>
            <a:pPr marL="457200" indent="-457200">
              <a:buFont typeface="Arial"/>
              <a:buChar char="•"/>
            </a:pPr>
            <a:r>
              <a:rPr lang="en-US" sz="2800" dirty="0">
                <a:solidFill>
                  <a:srgbClr val="000000"/>
                </a:solidFill>
                <a:latin typeface="Montserrat"/>
                <a:ea typeface="+mn-lt"/>
                <a:cs typeface="+mn-lt"/>
              </a:rPr>
              <a:t>Rubella (German measles)</a:t>
            </a:r>
            <a:endParaRPr lang="en-US" sz="2800">
              <a:latin typeface="Montserrat"/>
            </a:endParaRPr>
          </a:p>
          <a:p>
            <a:pPr marL="457200" indent="-457200">
              <a:buFont typeface="Arial"/>
              <a:buChar char="•"/>
            </a:pPr>
            <a:r>
              <a:rPr lang="en-US" sz="2800" dirty="0">
                <a:solidFill>
                  <a:srgbClr val="000000"/>
                </a:solidFill>
                <a:latin typeface="Montserrat"/>
                <a:ea typeface="+mn-lt"/>
                <a:cs typeface="+mn-lt"/>
              </a:rPr>
              <a:t>Hepatitis A</a:t>
            </a:r>
            <a:endParaRPr lang="en-US" sz="2800">
              <a:latin typeface="Montserrat"/>
            </a:endParaRPr>
          </a:p>
          <a:p>
            <a:pPr marL="457200" indent="-457200">
              <a:buFont typeface="Arial"/>
              <a:buChar char="•"/>
            </a:pPr>
            <a:r>
              <a:rPr lang="en-US" sz="2800" dirty="0">
                <a:solidFill>
                  <a:srgbClr val="000000"/>
                </a:solidFill>
                <a:latin typeface="Montserrat"/>
                <a:ea typeface="+mn-lt"/>
                <a:cs typeface="+mn-lt"/>
              </a:rPr>
              <a:t>Rabies vaccine – the version known as </a:t>
            </a:r>
            <a:r>
              <a:rPr lang="en-US" sz="2800" dirty="0" err="1">
                <a:solidFill>
                  <a:srgbClr val="000000"/>
                </a:solidFill>
                <a:latin typeface="Montserrat"/>
                <a:ea typeface="+mn-lt"/>
                <a:cs typeface="+mn-lt"/>
              </a:rPr>
              <a:t>Imovax</a:t>
            </a:r>
            <a:r>
              <a:rPr lang="en-US" sz="2800" dirty="0">
                <a:solidFill>
                  <a:srgbClr val="000000"/>
                </a:solidFill>
                <a:latin typeface="Montserrat"/>
                <a:ea typeface="+mn-lt"/>
                <a:cs typeface="+mn-lt"/>
              </a:rPr>
              <a:t>®</a:t>
            </a:r>
            <a:endParaRPr lang="en-US" sz="2800">
              <a:latin typeface="Montserrat"/>
            </a:endParaRPr>
          </a:p>
          <a:p>
            <a:pPr marL="457200" indent="-457200">
              <a:buFont typeface="Arial"/>
              <a:buChar char="•"/>
            </a:pPr>
            <a:endParaRPr lang="en-US" sz="2800" dirty="0">
              <a:solidFill>
                <a:srgbClr val="000000"/>
              </a:solidFill>
              <a:latin typeface="Montserrat"/>
              <a:ea typeface="+mn-lt"/>
              <a:cs typeface="+mn-lt"/>
            </a:endParaRPr>
          </a:p>
          <a:p>
            <a:r>
              <a:rPr lang="en-US" sz="2800" dirty="0">
                <a:solidFill>
                  <a:srgbClr val="000000"/>
                </a:solidFill>
                <a:latin typeface="Montserrat"/>
                <a:ea typeface="+mn-lt"/>
                <a:cs typeface="+mn-lt"/>
              </a:rPr>
              <a:t>The </a:t>
            </a:r>
            <a:r>
              <a:rPr lang="en-US" sz="2800" dirty="0">
                <a:solidFill>
                  <a:srgbClr val="000000"/>
                </a:solidFill>
                <a:latin typeface="Montserrat"/>
                <a:ea typeface="+mn-lt"/>
                <a:cs typeface="+mn-lt"/>
                <a:hlinkClick r:id="rId4"/>
              </a:rPr>
              <a:t>Christian Medical and Dental Associations</a:t>
            </a:r>
            <a:r>
              <a:rPr lang="en-US" sz="2800" dirty="0">
                <a:solidFill>
                  <a:srgbClr val="000000"/>
                </a:solidFill>
                <a:latin typeface="Montserrat"/>
                <a:ea typeface="+mn-lt"/>
                <a:cs typeface="+mn-lt"/>
              </a:rPr>
              <a:t> position is this: “Using technology developed from tissue of an intentionally aborted fetus, but without continuing the cell line from that fetus, may be morally acceptable.” </a:t>
            </a:r>
            <a:endParaRPr lang="en-US" sz="2800">
              <a:latin typeface="Montserrat"/>
            </a:endParaRPr>
          </a:p>
          <a:p>
            <a:endParaRPr lang="en-US" dirty="0"/>
          </a:p>
          <a:p>
            <a:r>
              <a:rPr lang="en-US" sz="2800" dirty="0">
                <a:solidFill>
                  <a:srgbClr val="000000"/>
                </a:solidFill>
                <a:latin typeface="Montserrat"/>
                <a:ea typeface="+mn-lt"/>
                <a:cs typeface="+mn-lt"/>
                <a:hlinkClick r:id="rId5"/>
              </a:rPr>
              <a:t>Catholic Church reviews</a:t>
            </a:r>
            <a:r>
              <a:rPr lang="en-US" sz="2800" dirty="0">
                <a:solidFill>
                  <a:srgbClr val="000000"/>
                </a:solidFill>
                <a:latin typeface="Montserrat"/>
                <a:ea typeface="+mn-lt"/>
                <a:cs typeface="+mn-lt"/>
              </a:rPr>
              <a:t> of this, by both the </a:t>
            </a:r>
            <a:r>
              <a:rPr lang="en-US" sz="2800" i="1" dirty="0">
                <a:solidFill>
                  <a:srgbClr val="000000"/>
                </a:solidFill>
                <a:latin typeface="Montserrat"/>
                <a:ea typeface="+mn-lt"/>
                <a:cs typeface="+mn-lt"/>
              </a:rPr>
              <a:t>Vatican’s Pontifical Academy for Life</a:t>
            </a:r>
            <a:r>
              <a:rPr lang="en-US" sz="2800" dirty="0">
                <a:solidFill>
                  <a:srgbClr val="000000"/>
                </a:solidFill>
                <a:latin typeface="Montserrat"/>
                <a:ea typeface="+mn-lt"/>
                <a:cs typeface="+mn-lt"/>
              </a:rPr>
              <a:t> and the </a:t>
            </a:r>
            <a:r>
              <a:rPr lang="en-US" sz="2800" i="1" dirty="0">
                <a:solidFill>
                  <a:srgbClr val="000000"/>
                </a:solidFill>
                <a:latin typeface="Montserrat"/>
                <a:ea typeface="+mn-lt"/>
                <a:cs typeface="+mn-lt"/>
              </a:rPr>
              <a:t>National Catholic Bioethics Center,</a:t>
            </a:r>
            <a:r>
              <a:rPr lang="en-US" sz="2800" dirty="0">
                <a:solidFill>
                  <a:srgbClr val="000000"/>
                </a:solidFill>
                <a:latin typeface="Montserrat"/>
                <a:ea typeface="+mn-lt"/>
                <a:cs typeface="+mn-lt"/>
              </a:rPr>
              <a:t> have determined that use of vaccines grown in these cell lines do not defy the religion’s doctrine.</a:t>
            </a:r>
            <a:endParaRPr lang="en-US" sz="2800" dirty="0">
              <a:latin typeface="Montserrat"/>
              <a:ea typeface="+mn-lt"/>
              <a:cs typeface="+mn-lt"/>
            </a:endParaRPr>
          </a:p>
        </p:txBody>
      </p:sp>
      <p:pic>
        <p:nvPicPr>
          <p:cNvPr id="4" name="Picture 4" descr="Graphical user interface, application&#10;&#10;Description automatically generated">
            <a:extLst>
              <a:ext uri="{FF2B5EF4-FFF2-40B4-BE49-F238E27FC236}">
                <a16:creationId xmlns:a16="http://schemas.microsoft.com/office/drawing/2014/main" id="{9CA429E2-F9BA-3D26-EF85-40ABBC264258}"/>
              </a:ext>
            </a:extLst>
          </p:cNvPr>
          <p:cNvPicPr>
            <a:picLocks noChangeAspect="1"/>
          </p:cNvPicPr>
          <p:nvPr/>
        </p:nvPicPr>
        <p:blipFill>
          <a:blip r:embed="rId6"/>
          <a:stretch>
            <a:fillRect/>
          </a:stretch>
        </p:blipFill>
        <p:spPr>
          <a:xfrm>
            <a:off x="336177" y="222286"/>
            <a:ext cx="17669435" cy="2177604"/>
          </a:xfrm>
          <a:prstGeom prst="rect">
            <a:avLst/>
          </a:prstGeom>
        </p:spPr>
      </p:pic>
    </p:spTree>
    <p:extLst>
      <p:ext uri="{BB962C8B-B14F-4D97-AF65-F5344CB8AC3E}">
        <p14:creationId xmlns:p14="http://schemas.microsoft.com/office/powerpoint/2010/main" val="48448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9CA429E2-F9BA-3D26-EF85-40ABBC264258}"/>
              </a:ext>
            </a:extLst>
          </p:cNvPr>
          <p:cNvPicPr>
            <a:picLocks noChangeAspect="1"/>
          </p:cNvPicPr>
          <p:nvPr/>
        </p:nvPicPr>
        <p:blipFill>
          <a:blip r:embed="rId4"/>
          <a:stretch>
            <a:fillRect/>
          </a:stretch>
        </p:blipFill>
        <p:spPr>
          <a:xfrm>
            <a:off x="336177" y="222286"/>
            <a:ext cx="17669435" cy="2177604"/>
          </a:xfrm>
          <a:prstGeom prst="rect">
            <a:avLst/>
          </a:prstGeom>
        </p:spPr>
      </p:pic>
      <p:pic>
        <p:nvPicPr>
          <p:cNvPr id="2" name="Online Media 1" title="Are Fetal Cells Used to Make Vaccines?">
            <a:hlinkClick r:id="" action="ppaction://media"/>
            <a:extLst>
              <a:ext uri="{FF2B5EF4-FFF2-40B4-BE49-F238E27FC236}">
                <a16:creationId xmlns:a16="http://schemas.microsoft.com/office/drawing/2014/main" id="{165A4E78-FFEF-C10D-E3F4-350F6D3FC3EC}"/>
              </a:ext>
            </a:extLst>
          </p:cNvPr>
          <p:cNvPicPr>
            <a:picLocks noRot="1" noChangeAspect="1"/>
          </p:cNvPicPr>
          <p:nvPr>
            <a:videoFile r:link="rId1"/>
          </p:nvPr>
        </p:nvPicPr>
        <p:blipFill>
          <a:blip r:embed="rId5"/>
          <a:stretch>
            <a:fillRect/>
          </a:stretch>
        </p:blipFill>
        <p:spPr>
          <a:xfrm>
            <a:off x="531906" y="2355103"/>
            <a:ext cx="14023788" cy="7459382"/>
          </a:xfrm>
          <a:prstGeom prst="rect">
            <a:avLst/>
          </a:prstGeom>
        </p:spPr>
      </p:pic>
    </p:spTree>
    <p:extLst>
      <p:ext uri="{BB962C8B-B14F-4D97-AF65-F5344CB8AC3E}">
        <p14:creationId xmlns:p14="http://schemas.microsoft.com/office/powerpoint/2010/main" val="318550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13">
            <a:extLst>
              <a:ext uri="{FF2B5EF4-FFF2-40B4-BE49-F238E27FC236}">
                <a16:creationId xmlns:a16="http://schemas.microsoft.com/office/drawing/2014/main" id="{E478F626-8F7B-2800-13E4-5451DB233B95}"/>
              </a:ext>
            </a:extLst>
          </p:cNvPr>
          <p:cNvSpPr txBox="1"/>
          <p:nvPr/>
        </p:nvSpPr>
        <p:spPr>
          <a:xfrm>
            <a:off x="610928" y="2673889"/>
            <a:ext cx="13153000" cy="6032421"/>
          </a:xfrm>
          <a:prstGeom prst="rect">
            <a:avLst/>
          </a:prstGeom>
        </p:spPr>
        <p:txBody>
          <a:bodyPr wrap="square" lIns="0" tIns="0" rIns="0" bIns="0" rtlCol="0" anchor="t">
            <a:spAutoFit/>
          </a:bodyPr>
          <a:lstStyle/>
          <a:p>
            <a:r>
              <a:rPr lang="en-US" sz="2800" dirty="0">
                <a:solidFill>
                  <a:srgbClr val="000000"/>
                </a:solidFill>
                <a:latin typeface="Montserrat"/>
                <a:ea typeface="+mn-lt"/>
                <a:cs typeface="+mn-lt"/>
              </a:rPr>
              <a:t>The </a:t>
            </a:r>
            <a:r>
              <a:rPr lang="en-US" sz="2800" b="1" dirty="0">
                <a:solidFill>
                  <a:srgbClr val="000000"/>
                </a:solidFill>
                <a:latin typeface="Montserrat"/>
                <a:ea typeface="+mn-lt"/>
                <a:cs typeface="+mn-lt"/>
                <a:hlinkClick r:id="rId4"/>
              </a:rPr>
              <a:t>Autism Science Foundation (ASF</a:t>
            </a:r>
            <a:r>
              <a:rPr lang="en-US" sz="2800" b="1" dirty="0">
                <a:latin typeface="Montserrat"/>
                <a:ea typeface="+mn-lt"/>
                <a:cs typeface="+mn-lt"/>
                <a:hlinkClick r:id="rId4"/>
              </a:rPr>
              <a:t>)</a:t>
            </a:r>
            <a:r>
              <a:rPr lang="en-US" sz="2800" dirty="0">
                <a:solidFill>
                  <a:srgbClr val="000000"/>
                </a:solidFill>
                <a:latin typeface="Montserrat"/>
                <a:ea typeface="+mn-lt"/>
                <a:cs typeface="+mn-lt"/>
              </a:rPr>
              <a:t> is a non-profit group, started by </a:t>
            </a:r>
            <a:r>
              <a:rPr lang="en-US" sz="2800" u="sng" dirty="0">
                <a:solidFill>
                  <a:srgbClr val="000000"/>
                </a:solidFill>
                <a:latin typeface="Montserrat"/>
                <a:ea typeface="+mn-lt"/>
                <a:cs typeface="+mn-lt"/>
              </a:rPr>
              <a:t>parents</a:t>
            </a:r>
            <a:r>
              <a:rPr lang="en-US" sz="2800" dirty="0">
                <a:solidFill>
                  <a:srgbClr val="000000"/>
                </a:solidFill>
                <a:latin typeface="Montserrat"/>
                <a:ea typeface="+mn-lt"/>
                <a:cs typeface="+mn-lt"/>
              </a:rPr>
              <a:t> of autistic children. Here is what they say about vaccines:</a:t>
            </a:r>
            <a:br>
              <a:rPr lang="en-US" dirty="0"/>
            </a:br>
            <a:endParaRPr lang="en-US" sz="2800">
              <a:latin typeface="Montserrat"/>
            </a:endParaRPr>
          </a:p>
          <a:p>
            <a:r>
              <a:rPr lang="en-US" sz="2800" b="1" i="1" dirty="0">
                <a:solidFill>
                  <a:srgbClr val="2467B2"/>
                </a:solidFill>
                <a:latin typeface="Montserrat"/>
                <a:ea typeface="+mn-lt"/>
                <a:cs typeface="+mn-lt"/>
              </a:rPr>
              <a:t>"A decade ago most researchers agreed that we needed to study vaccines in relation to autism.</a:t>
            </a:r>
            <a:br>
              <a:rPr lang="en-US" sz="2800" b="1" i="1" dirty="0">
                <a:latin typeface="Montserrat"/>
                <a:ea typeface="+mn-lt"/>
                <a:cs typeface="+mn-lt"/>
              </a:rPr>
            </a:br>
            <a:r>
              <a:rPr lang="en-US" sz="2800" b="1" i="1" dirty="0">
                <a:solidFill>
                  <a:srgbClr val="2467B2"/>
                </a:solidFill>
                <a:latin typeface="Montserrat"/>
                <a:ea typeface="+mn-lt"/>
                <a:cs typeface="+mn-lt"/>
              </a:rPr>
              <a:t>...</a:t>
            </a:r>
          </a:p>
          <a:p>
            <a:r>
              <a:rPr lang="en-US" sz="2800" b="1" i="1" dirty="0">
                <a:solidFill>
                  <a:srgbClr val="2467B2"/>
                </a:solidFill>
                <a:latin typeface="Montserrat"/>
                <a:ea typeface="+mn-lt"/>
                <a:cs typeface="+mn-lt"/>
              </a:rPr>
              <a:t>We looked at children who received vaccines and those who didn’t, or who received them on a different, slower schedule. There was no difference in their neurological outcomes. </a:t>
            </a:r>
            <a:endParaRPr lang="en-US" sz="2800">
              <a:latin typeface="Montserrat"/>
            </a:endParaRPr>
          </a:p>
          <a:p>
            <a:r>
              <a:rPr lang="en-US" sz="2800" b="1" i="1" dirty="0">
                <a:solidFill>
                  <a:srgbClr val="2467B2"/>
                </a:solidFill>
                <a:latin typeface="Montserrat"/>
                <a:ea typeface="+mn-lt"/>
                <a:cs typeface="+mn-lt"/>
              </a:rPr>
              <a:t>Multiple studies have been completed which investigated the measles, mumps and rubella vaccination in relation to autism.</a:t>
            </a:r>
            <a:br>
              <a:rPr lang="en-US" sz="2800" b="1" i="1" dirty="0">
                <a:latin typeface="Montserrat"/>
                <a:ea typeface="+mn-lt"/>
                <a:cs typeface="+mn-lt"/>
              </a:rPr>
            </a:br>
            <a:r>
              <a:rPr lang="en-US" sz="2800" b="1" i="1" dirty="0">
                <a:solidFill>
                  <a:srgbClr val="2467B2"/>
                </a:solidFill>
                <a:latin typeface="Montserrat"/>
                <a:ea typeface="+mn-lt"/>
                <a:cs typeface="+mn-lt"/>
              </a:rPr>
              <a:t>...</a:t>
            </a:r>
          </a:p>
          <a:p>
            <a:r>
              <a:rPr lang="en-US" sz="2800" b="1" i="1" dirty="0">
                <a:solidFill>
                  <a:srgbClr val="2467B2"/>
                </a:solidFill>
                <a:latin typeface="Montserrat"/>
                <a:ea typeface="+mn-lt"/>
                <a:cs typeface="+mn-lt"/>
              </a:rPr>
              <a:t>The results of studies are very clear; the data show no relationship between vaccines and autism."</a:t>
            </a:r>
            <a:endParaRPr lang="en-US" sz="2800" b="1" dirty="0">
              <a:latin typeface="Montserrat"/>
            </a:endParaRPr>
          </a:p>
        </p:txBody>
      </p:sp>
      <p:pic>
        <p:nvPicPr>
          <p:cNvPr id="2" name="Picture 4" descr="Logo, company name&#10;&#10;Description automatically generated">
            <a:extLst>
              <a:ext uri="{FF2B5EF4-FFF2-40B4-BE49-F238E27FC236}">
                <a16:creationId xmlns:a16="http://schemas.microsoft.com/office/drawing/2014/main" id="{A50CF3D0-FB1F-CF1D-5D65-7303AA0B5AC9}"/>
              </a:ext>
            </a:extLst>
          </p:cNvPr>
          <p:cNvPicPr>
            <a:picLocks noChangeAspect="1"/>
          </p:cNvPicPr>
          <p:nvPr/>
        </p:nvPicPr>
        <p:blipFill>
          <a:blip r:embed="rId5"/>
          <a:stretch>
            <a:fillRect/>
          </a:stretch>
        </p:blipFill>
        <p:spPr>
          <a:xfrm>
            <a:off x="12968640" y="3690584"/>
            <a:ext cx="5078941" cy="5036608"/>
          </a:xfrm>
          <a:prstGeom prst="rect">
            <a:avLst/>
          </a:prstGeom>
        </p:spPr>
      </p:pic>
      <p:pic>
        <p:nvPicPr>
          <p:cNvPr id="5" name="Picture 5" descr="Graphical user interface, text, application&#10;&#10;Description automatically generated">
            <a:extLst>
              <a:ext uri="{FF2B5EF4-FFF2-40B4-BE49-F238E27FC236}">
                <a16:creationId xmlns:a16="http://schemas.microsoft.com/office/drawing/2014/main" id="{8BF2494A-D5AE-B52E-EF96-E1F6F1AEA6F8}"/>
              </a:ext>
            </a:extLst>
          </p:cNvPr>
          <p:cNvPicPr>
            <a:picLocks noChangeAspect="1"/>
          </p:cNvPicPr>
          <p:nvPr/>
        </p:nvPicPr>
        <p:blipFill>
          <a:blip r:embed="rId6"/>
          <a:stretch>
            <a:fillRect/>
          </a:stretch>
        </p:blipFill>
        <p:spPr>
          <a:xfrm>
            <a:off x="152400" y="241414"/>
            <a:ext cx="17997311" cy="2325285"/>
          </a:xfrm>
          <a:prstGeom prst="rect">
            <a:avLst/>
          </a:prstGeom>
        </p:spPr>
      </p:pic>
    </p:spTree>
    <p:extLst>
      <p:ext uri="{BB962C8B-B14F-4D97-AF65-F5344CB8AC3E}">
        <p14:creationId xmlns:p14="http://schemas.microsoft.com/office/powerpoint/2010/main" val="285768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13">
            <a:extLst>
              <a:ext uri="{FF2B5EF4-FFF2-40B4-BE49-F238E27FC236}">
                <a16:creationId xmlns:a16="http://schemas.microsoft.com/office/drawing/2014/main" id="{E478F626-8F7B-2800-13E4-5451DB233B95}"/>
              </a:ext>
            </a:extLst>
          </p:cNvPr>
          <p:cNvSpPr txBox="1"/>
          <p:nvPr/>
        </p:nvSpPr>
        <p:spPr>
          <a:xfrm>
            <a:off x="610928" y="2673889"/>
            <a:ext cx="17019444" cy="3231654"/>
          </a:xfrm>
          <a:prstGeom prst="rect">
            <a:avLst/>
          </a:prstGeom>
        </p:spPr>
        <p:txBody>
          <a:bodyPr wrap="square" lIns="0" tIns="0" rIns="0" bIns="0" rtlCol="0" anchor="t">
            <a:spAutoFit/>
          </a:bodyPr>
          <a:lstStyle/>
          <a:p>
            <a:r>
              <a:rPr lang="en-US" sz="3200" dirty="0">
                <a:solidFill>
                  <a:srgbClr val="000000"/>
                </a:solidFill>
                <a:latin typeface="Montserrat"/>
                <a:ea typeface="+mn-lt"/>
                <a:cs typeface="+mn-lt"/>
              </a:rPr>
              <a:t>We are not just healthcare providers and public health officials, we are parents too, and we vaccinate our children, and ourselves to protect against disease.</a:t>
            </a:r>
            <a:br>
              <a:rPr lang="en-US" sz="3200" dirty="0">
                <a:latin typeface="Montserrat"/>
                <a:ea typeface="+mn-lt"/>
                <a:cs typeface="+mn-lt"/>
              </a:rPr>
            </a:br>
            <a:r>
              <a:rPr lang="en-US" sz="3200" dirty="0">
                <a:solidFill>
                  <a:srgbClr val="000000"/>
                </a:solidFill>
                <a:latin typeface="Montserrat"/>
                <a:ea typeface="+mn-lt"/>
                <a:cs typeface="+mn-lt"/>
              </a:rPr>
              <a:t>                       </a:t>
            </a:r>
            <a:endParaRPr lang="en-US" sz="3200">
              <a:latin typeface="Montserrat"/>
              <a:cs typeface="Calibri"/>
            </a:endParaRPr>
          </a:p>
          <a:p>
            <a:r>
              <a:rPr lang="en-US" sz="3200" dirty="0">
                <a:solidFill>
                  <a:srgbClr val="000000"/>
                </a:solidFill>
                <a:latin typeface="Montserrat"/>
                <a:ea typeface="+mn-lt"/>
                <a:cs typeface="+mn-lt"/>
              </a:rPr>
              <a:t>Because we care about every child’s health, we chose these professions. </a:t>
            </a:r>
          </a:p>
          <a:p>
            <a:r>
              <a:rPr lang="en-US" sz="3200" dirty="0">
                <a:solidFill>
                  <a:srgbClr val="000000"/>
                </a:solidFill>
                <a:latin typeface="Montserrat"/>
                <a:ea typeface="+mn-lt"/>
                <a:cs typeface="+mn-lt"/>
              </a:rPr>
              <a:t>We have seen that vaccination is the best way to protect every child against diseases that can be prevented.</a:t>
            </a:r>
            <a:endParaRPr lang="en-US"/>
          </a:p>
          <a:p>
            <a:endParaRPr lang="en-US" dirty="0"/>
          </a:p>
        </p:txBody>
      </p:sp>
      <p:pic>
        <p:nvPicPr>
          <p:cNvPr id="4" name="Picture 5" descr="Graphical user interface, text, application&#10;&#10;Description automatically generated">
            <a:extLst>
              <a:ext uri="{FF2B5EF4-FFF2-40B4-BE49-F238E27FC236}">
                <a16:creationId xmlns:a16="http://schemas.microsoft.com/office/drawing/2014/main" id="{B213CB20-FCE1-79BE-6D1F-03D2797D1CD4}"/>
              </a:ext>
            </a:extLst>
          </p:cNvPr>
          <p:cNvPicPr>
            <a:picLocks noChangeAspect="1"/>
          </p:cNvPicPr>
          <p:nvPr/>
        </p:nvPicPr>
        <p:blipFill>
          <a:blip r:embed="rId4"/>
          <a:stretch>
            <a:fillRect/>
          </a:stretch>
        </p:blipFill>
        <p:spPr>
          <a:xfrm>
            <a:off x="152401" y="183613"/>
            <a:ext cx="17926756" cy="2356216"/>
          </a:xfrm>
          <a:prstGeom prst="rect">
            <a:avLst/>
          </a:prstGeom>
        </p:spPr>
      </p:pic>
      <p:pic>
        <p:nvPicPr>
          <p:cNvPr id="6" name="Picture 6">
            <a:extLst>
              <a:ext uri="{FF2B5EF4-FFF2-40B4-BE49-F238E27FC236}">
                <a16:creationId xmlns:a16="http://schemas.microsoft.com/office/drawing/2014/main" id="{85B0ACFF-F3F0-EE28-C37B-2B9886EF0C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43289" y="5924066"/>
            <a:ext cx="9671774" cy="4397907"/>
          </a:xfrm>
          <a:prstGeom prst="rect">
            <a:avLst/>
          </a:prstGeom>
        </p:spPr>
      </p:pic>
    </p:spTree>
    <p:extLst>
      <p:ext uri="{BB962C8B-B14F-4D97-AF65-F5344CB8AC3E}">
        <p14:creationId xmlns:p14="http://schemas.microsoft.com/office/powerpoint/2010/main" val="185842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938583" y="2355467"/>
            <a:ext cx="3225659" cy="3076683"/>
            <a:chOff x="0" y="0"/>
            <a:chExt cx="6324600" cy="6032500"/>
          </a:xfrm>
        </p:grpSpPr>
        <p:sp>
          <p:nvSpPr>
            <p:cNvPr id="3" name="Freeform 3"/>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FEC10E"/>
            </a:solidFill>
          </p:spPr>
          <p:txBody>
            <a:bodyPr/>
            <a:lstStyle/>
            <a:p>
              <a:endParaRPr lang="en-US"/>
            </a:p>
          </p:txBody>
        </p:sp>
      </p:grpSp>
      <p:grpSp>
        <p:nvGrpSpPr>
          <p:cNvPr id="5" name="Group 5"/>
          <p:cNvGrpSpPr>
            <a:grpSpLocks noChangeAspect="1"/>
          </p:cNvGrpSpPr>
          <p:nvPr/>
        </p:nvGrpSpPr>
        <p:grpSpPr>
          <a:xfrm>
            <a:off x="7680331" y="2355467"/>
            <a:ext cx="3225659" cy="3076683"/>
            <a:chOff x="0" y="0"/>
            <a:chExt cx="6324600" cy="6032500"/>
          </a:xfrm>
        </p:grpSpPr>
        <p:sp>
          <p:nvSpPr>
            <p:cNvPr id="6" name="Freeform 6"/>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FEC10E"/>
            </a:solidFill>
          </p:spPr>
          <p:txBody>
            <a:bodyPr/>
            <a:lstStyle/>
            <a:p>
              <a:endParaRPr lang="en-US"/>
            </a:p>
          </p:txBody>
        </p:sp>
      </p:grpSp>
      <p:grpSp>
        <p:nvGrpSpPr>
          <p:cNvPr id="8" name="Group 8"/>
          <p:cNvGrpSpPr>
            <a:grpSpLocks noChangeAspect="1"/>
          </p:cNvGrpSpPr>
          <p:nvPr/>
        </p:nvGrpSpPr>
        <p:grpSpPr>
          <a:xfrm>
            <a:off x="11477027" y="2449397"/>
            <a:ext cx="3225659" cy="3076683"/>
            <a:chOff x="0" y="0"/>
            <a:chExt cx="6324600" cy="6032500"/>
          </a:xfrm>
        </p:grpSpPr>
        <p:sp>
          <p:nvSpPr>
            <p:cNvPr id="9" name="Freeform 9"/>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0" name="Freeform 10"/>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FEC10E"/>
            </a:solidFill>
          </p:spPr>
          <p:txBody>
            <a:bodyPr/>
            <a:lstStyle/>
            <a:p>
              <a:endParaRPr lang="en-US"/>
            </a:p>
          </p:txBody>
        </p:sp>
      </p:grpSp>
      <p:pic>
        <p:nvPicPr>
          <p:cNvPr id="11" name="Picture 1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702686" y="9064799"/>
            <a:ext cx="3172408" cy="959653"/>
          </a:xfrm>
          <a:prstGeom prst="rect">
            <a:avLst/>
          </a:prstGeom>
        </p:spPr>
      </p:pic>
      <p:grpSp>
        <p:nvGrpSpPr>
          <p:cNvPr id="12" name="Group 12"/>
          <p:cNvGrpSpPr/>
          <p:nvPr/>
        </p:nvGrpSpPr>
        <p:grpSpPr>
          <a:xfrm>
            <a:off x="11788584" y="6291405"/>
            <a:ext cx="6499416" cy="1896492"/>
            <a:chOff x="0" y="0"/>
            <a:chExt cx="2198568" cy="641529"/>
          </a:xfrm>
        </p:grpSpPr>
        <p:sp>
          <p:nvSpPr>
            <p:cNvPr id="13" name="Freeform 13"/>
            <p:cNvSpPr/>
            <p:nvPr/>
          </p:nvSpPr>
          <p:spPr>
            <a:xfrm>
              <a:off x="0" y="0"/>
              <a:ext cx="2198568" cy="641529"/>
            </a:xfrm>
            <a:custGeom>
              <a:avLst/>
              <a:gdLst/>
              <a:ahLst/>
              <a:cxnLst/>
              <a:rect l="l" t="t" r="r" b="b"/>
              <a:pathLst>
                <a:path w="2198568" h="641529">
                  <a:moveTo>
                    <a:pt x="0" y="0"/>
                  </a:moveTo>
                  <a:lnTo>
                    <a:pt x="2198568" y="0"/>
                  </a:lnTo>
                  <a:lnTo>
                    <a:pt x="2198568" y="641529"/>
                  </a:lnTo>
                  <a:lnTo>
                    <a:pt x="0" y="641529"/>
                  </a:lnTo>
                  <a:close/>
                </a:path>
              </a:pathLst>
            </a:custGeom>
            <a:solidFill>
              <a:srgbClr val="FFD865"/>
            </a:solidFill>
          </p:spPr>
          <p:txBody>
            <a:bodyPr/>
            <a:lstStyle/>
            <a:p>
              <a:endParaRPr lang="en-US"/>
            </a:p>
          </p:txBody>
        </p:sp>
      </p:grpSp>
      <p:pic>
        <p:nvPicPr>
          <p:cNvPr id="14" name="Picture 14"/>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680329">
            <a:off x="16623297" y="6510536"/>
            <a:ext cx="1500607" cy="1500607"/>
          </a:xfrm>
          <a:prstGeom prst="rect">
            <a:avLst/>
          </a:prstGeom>
        </p:spPr>
      </p:pic>
      <p:sp>
        <p:nvSpPr>
          <p:cNvPr id="15" name="TextBox 15"/>
          <p:cNvSpPr txBox="1"/>
          <p:nvPr/>
        </p:nvSpPr>
        <p:spPr>
          <a:xfrm>
            <a:off x="757371" y="194524"/>
            <a:ext cx="16501929" cy="1936804"/>
          </a:xfrm>
          <a:prstGeom prst="rect">
            <a:avLst/>
          </a:prstGeom>
        </p:spPr>
        <p:txBody>
          <a:bodyPr lIns="0" tIns="0" rIns="0" bIns="0" rtlCol="0" anchor="t">
            <a:spAutoFit/>
          </a:bodyPr>
          <a:lstStyle/>
          <a:p>
            <a:pPr>
              <a:lnSpc>
                <a:spcPts val="5159"/>
              </a:lnSpc>
            </a:pPr>
            <a:r>
              <a:rPr lang="en-US" sz="3685">
                <a:solidFill>
                  <a:srgbClr val="1F2253"/>
                </a:solidFill>
                <a:latin typeface="Montserrat"/>
              </a:rPr>
              <a:t>Immunizations are important and </a:t>
            </a:r>
            <a:r>
              <a:rPr lang="en-US" sz="3685">
                <a:solidFill>
                  <a:srgbClr val="1F2253"/>
                </a:solidFill>
                <a:latin typeface="Montserrat Bold"/>
              </a:rPr>
              <a:t>maintaining our state childhood vaccination policies is crucial </a:t>
            </a:r>
            <a:r>
              <a:rPr lang="en-US" sz="3685">
                <a:solidFill>
                  <a:srgbClr val="1F2253"/>
                </a:solidFill>
                <a:latin typeface="Montserrat"/>
              </a:rPr>
              <a:t>to the health of children, pregnant women, and adults. </a:t>
            </a:r>
          </a:p>
        </p:txBody>
      </p:sp>
      <p:sp>
        <p:nvSpPr>
          <p:cNvPr id="16" name="TextBox 16"/>
          <p:cNvSpPr txBox="1"/>
          <p:nvPr/>
        </p:nvSpPr>
        <p:spPr>
          <a:xfrm>
            <a:off x="757371" y="8130747"/>
            <a:ext cx="8817885" cy="1893705"/>
          </a:xfrm>
          <a:prstGeom prst="rect">
            <a:avLst/>
          </a:prstGeom>
        </p:spPr>
        <p:txBody>
          <a:bodyPr lIns="0" tIns="0" rIns="0" bIns="0" rtlCol="0" anchor="t">
            <a:spAutoFit/>
          </a:bodyPr>
          <a:lstStyle/>
          <a:p>
            <a:pPr>
              <a:lnSpc>
                <a:spcPts val="5065"/>
              </a:lnSpc>
              <a:spcBef>
                <a:spcPct val="0"/>
              </a:spcBef>
            </a:pPr>
            <a:r>
              <a:rPr lang="en-US" sz="3618">
                <a:solidFill>
                  <a:srgbClr val="1F2253"/>
                </a:solidFill>
                <a:latin typeface="Montserrat"/>
              </a:rPr>
              <a:t>Only a very small, vocal minority of adults want childhood vaccination to be </a:t>
            </a:r>
            <a:r>
              <a:rPr lang="en-US" sz="3618">
                <a:solidFill>
                  <a:srgbClr val="1F2253"/>
                </a:solidFill>
                <a:latin typeface="Montserrat Italics"/>
              </a:rPr>
              <a:t>optional</a:t>
            </a:r>
            <a:r>
              <a:rPr lang="en-US" sz="3618">
                <a:solidFill>
                  <a:srgbClr val="1F2253"/>
                </a:solidFill>
                <a:latin typeface="Montserrat"/>
              </a:rPr>
              <a:t>.  </a:t>
            </a:r>
          </a:p>
        </p:txBody>
      </p:sp>
      <p:sp>
        <p:nvSpPr>
          <p:cNvPr id="17" name="TextBox 17"/>
          <p:cNvSpPr txBox="1"/>
          <p:nvPr/>
        </p:nvSpPr>
        <p:spPr>
          <a:xfrm>
            <a:off x="757371" y="6196155"/>
            <a:ext cx="10542074" cy="1712230"/>
          </a:xfrm>
          <a:prstGeom prst="rect">
            <a:avLst/>
          </a:prstGeom>
        </p:spPr>
        <p:txBody>
          <a:bodyPr lIns="0" tIns="0" rIns="0" bIns="0" rtlCol="0" anchor="t">
            <a:spAutoFit/>
          </a:bodyPr>
          <a:lstStyle/>
          <a:p>
            <a:pPr>
              <a:lnSpc>
                <a:spcPts val="6909"/>
              </a:lnSpc>
              <a:spcBef>
                <a:spcPct val="0"/>
              </a:spcBef>
            </a:pPr>
            <a:r>
              <a:rPr lang="en-US" sz="4935">
                <a:solidFill>
                  <a:srgbClr val="1F2253"/>
                </a:solidFill>
                <a:latin typeface="Open Sans Bold"/>
              </a:rPr>
              <a:t>The vast majority of Kansans believe vaccines are important.</a:t>
            </a:r>
          </a:p>
        </p:txBody>
      </p:sp>
      <p:sp>
        <p:nvSpPr>
          <p:cNvPr id="18" name="TextBox 18"/>
          <p:cNvSpPr txBox="1"/>
          <p:nvPr/>
        </p:nvSpPr>
        <p:spPr>
          <a:xfrm>
            <a:off x="12043098" y="6909793"/>
            <a:ext cx="4743335" cy="1082220"/>
          </a:xfrm>
          <a:prstGeom prst="rect">
            <a:avLst/>
          </a:prstGeom>
        </p:spPr>
        <p:txBody>
          <a:bodyPr lIns="0" tIns="0" rIns="0" bIns="0" rtlCol="0" anchor="t">
            <a:spAutoFit/>
          </a:bodyPr>
          <a:lstStyle/>
          <a:p>
            <a:pPr>
              <a:lnSpc>
                <a:spcPts val="2900"/>
              </a:lnSpc>
              <a:spcBef>
                <a:spcPct val="0"/>
              </a:spcBef>
            </a:pPr>
            <a:r>
              <a:rPr lang="en-US" sz="2071">
                <a:solidFill>
                  <a:srgbClr val="1F2253"/>
                </a:solidFill>
                <a:latin typeface="Montserrat"/>
              </a:rPr>
              <a:t>of Kansas voters support wellness vaccine requirements for children to attend schools/childcare.</a:t>
            </a:r>
          </a:p>
        </p:txBody>
      </p:sp>
      <p:sp>
        <p:nvSpPr>
          <p:cNvPr id="19" name="TextBox 19"/>
          <p:cNvSpPr txBox="1"/>
          <p:nvPr/>
        </p:nvSpPr>
        <p:spPr>
          <a:xfrm>
            <a:off x="11897087" y="6354515"/>
            <a:ext cx="3733800" cy="646430"/>
          </a:xfrm>
          <a:prstGeom prst="rect">
            <a:avLst/>
          </a:prstGeom>
        </p:spPr>
        <p:txBody>
          <a:bodyPr wrap="square" lIns="0" tIns="0" rIns="0" bIns="0" rtlCol="0" anchor="t">
            <a:spAutoFit/>
          </a:bodyPr>
          <a:lstStyle/>
          <a:p>
            <a:pPr algn="r">
              <a:lnSpc>
                <a:spcPts val="5320"/>
              </a:lnSpc>
              <a:spcBef>
                <a:spcPct val="0"/>
              </a:spcBef>
            </a:pPr>
            <a:r>
              <a:rPr lang="en-US" sz="3800" dirty="0">
                <a:solidFill>
                  <a:srgbClr val="1F2253"/>
                </a:solidFill>
                <a:latin typeface="Open Sans Bold"/>
              </a:rPr>
              <a:t>More than 90%</a:t>
            </a:r>
          </a:p>
        </p:txBody>
      </p:sp>
      <p:sp>
        <p:nvSpPr>
          <p:cNvPr id="20" name="TextBox 20"/>
          <p:cNvSpPr txBox="1"/>
          <p:nvPr/>
        </p:nvSpPr>
        <p:spPr>
          <a:xfrm>
            <a:off x="11362796" y="8235522"/>
            <a:ext cx="6512298" cy="340193"/>
          </a:xfrm>
          <a:prstGeom prst="rect">
            <a:avLst/>
          </a:prstGeom>
        </p:spPr>
        <p:txBody>
          <a:bodyPr lIns="0" tIns="0" rIns="0" bIns="0" rtlCol="0" anchor="t">
            <a:spAutoFit/>
          </a:bodyPr>
          <a:lstStyle/>
          <a:p>
            <a:pPr algn="r">
              <a:lnSpc>
                <a:spcPts val="2774"/>
              </a:lnSpc>
            </a:pPr>
            <a:r>
              <a:rPr lang="en-US" sz="1981">
                <a:solidFill>
                  <a:srgbClr val="315FB6"/>
                </a:solidFill>
                <a:latin typeface="Glacial Indifference Italics"/>
              </a:rPr>
              <a:t>Statistic from Nurture KC's Statewide Immunization Poll</a:t>
            </a:r>
          </a:p>
        </p:txBody>
      </p:sp>
      <p:sp>
        <p:nvSpPr>
          <p:cNvPr id="21" name="TextBox 21"/>
          <p:cNvSpPr txBox="1"/>
          <p:nvPr/>
        </p:nvSpPr>
        <p:spPr>
          <a:xfrm>
            <a:off x="11976423" y="8594765"/>
            <a:ext cx="1571015" cy="284117"/>
          </a:xfrm>
          <a:prstGeom prst="rect">
            <a:avLst/>
          </a:prstGeom>
        </p:spPr>
        <p:txBody>
          <a:bodyPr lIns="0" tIns="0" rIns="0" bIns="0" rtlCol="0" anchor="t">
            <a:spAutoFit/>
          </a:bodyPr>
          <a:lstStyle/>
          <a:p>
            <a:pPr algn="ctr">
              <a:lnSpc>
                <a:spcPts val="2347"/>
              </a:lnSpc>
              <a:spcBef>
                <a:spcPct val="0"/>
              </a:spcBef>
            </a:pPr>
            <a:r>
              <a:rPr lang="en-US" sz="1676">
                <a:solidFill>
                  <a:srgbClr val="315FB6"/>
                </a:solidFill>
                <a:latin typeface="Montserrat Bold Italics"/>
              </a:rPr>
              <a:t>bit.ly/353gLpw</a:t>
            </a:r>
          </a:p>
        </p:txBody>
      </p:sp>
    </p:spTree>
    <p:extLst>
      <p:ext uri="{BB962C8B-B14F-4D97-AF65-F5344CB8AC3E}">
        <p14:creationId xmlns:p14="http://schemas.microsoft.com/office/powerpoint/2010/main" val="4136502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0125" y="2342125"/>
            <a:ext cx="2802149" cy="857762"/>
            <a:chOff x="0" y="0"/>
            <a:chExt cx="947888" cy="290156"/>
          </a:xfrm>
        </p:grpSpPr>
        <p:sp>
          <p:nvSpPr>
            <p:cNvPr id="3" name="Freeform 3"/>
            <p:cNvSpPr/>
            <p:nvPr/>
          </p:nvSpPr>
          <p:spPr>
            <a:xfrm>
              <a:off x="0" y="0"/>
              <a:ext cx="947887" cy="290156"/>
            </a:xfrm>
            <a:custGeom>
              <a:avLst/>
              <a:gdLst/>
              <a:ahLst/>
              <a:cxnLst/>
              <a:rect l="l" t="t" r="r" b="b"/>
              <a:pathLst>
                <a:path w="947887" h="290156">
                  <a:moveTo>
                    <a:pt x="0" y="0"/>
                  </a:moveTo>
                  <a:lnTo>
                    <a:pt x="947887" y="0"/>
                  </a:lnTo>
                  <a:lnTo>
                    <a:pt x="947887" y="290156"/>
                  </a:lnTo>
                  <a:lnTo>
                    <a:pt x="0" y="290156"/>
                  </a:lnTo>
                  <a:close/>
                </a:path>
              </a:pathLst>
            </a:custGeom>
            <a:solidFill>
              <a:srgbClr val="315FB6"/>
            </a:solidFill>
          </p:spPr>
          <p:txBody>
            <a:bodyPr/>
            <a:lstStyle/>
            <a:p>
              <a:endParaRPr lang="en-US"/>
            </a:p>
          </p:txBody>
        </p:sp>
      </p:grpSp>
      <p:sp>
        <p:nvSpPr>
          <p:cNvPr id="4" name="TextBox 4"/>
          <p:cNvSpPr txBox="1"/>
          <p:nvPr/>
        </p:nvSpPr>
        <p:spPr>
          <a:xfrm>
            <a:off x="-304800" y="769373"/>
            <a:ext cx="16078186" cy="1110842"/>
          </a:xfrm>
          <a:prstGeom prst="rect">
            <a:avLst/>
          </a:prstGeom>
        </p:spPr>
        <p:txBody>
          <a:bodyPr wrap="square" lIns="0" tIns="0" rIns="0" bIns="0" rtlCol="0" anchor="t">
            <a:spAutoFit/>
          </a:bodyPr>
          <a:lstStyle/>
          <a:p>
            <a:pPr algn="ctr">
              <a:lnSpc>
                <a:spcPts val="9122"/>
              </a:lnSpc>
              <a:spcBef>
                <a:spcPct val="0"/>
              </a:spcBef>
            </a:pPr>
            <a:r>
              <a:rPr lang="en-US" sz="6516" dirty="0">
                <a:solidFill>
                  <a:srgbClr val="1F2253"/>
                </a:solidFill>
                <a:latin typeface="Open Sans Bold"/>
              </a:rPr>
              <a:t>Answers to 2 Common Questions</a:t>
            </a:r>
          </a:p>
        </p:txBody>
      </p:sp>
      <p:sp>
        <p:nvSpPr>
          <p:cNvPr id="5" name="TextBox 5"/>
          <p:cNvSpPr txBox="1"/>
          <p:nvPr/>
        </p:nvSpPr>
        <p:spPr>
          <a:xfrm>
            <a:off x="1063532" y="2313550"/>
            <a:ext cx="2558171" cy="703398"/>
          </a:xfrm>
          <a:prstGeom prst="rect">
            <a:avLst/>
          </a:prstGeom>
        </p:spPr>
        <p:txBody>
          <a:bodyPr wrap="square" lIns="0" tIns="0" rIns="0" bIns="0" rtlCol="0" anchor="t">
            <a:spAutoFit/>
          </a:bodyPr>
          <a:lstStyle/>
          <a:p>
            <a:pPr algn="ctr">
              <a:lnSpc>
                <a:spcPts val="5935"/>
              </a:lnSpc>
            </a:pPr>
            <a:r>
              <a:rPr lang="en-US" sz="4239" dirty="0">
                <a:solidFill>
                  <a:srgbClr val="CCDEFF"/>
                </a:solidFill>
                <a:latin typeface="Glacial Indifference"/>
              </a:rPr>
              <a:t>Question 1:</a:t>
            </a:r>
          </a:p>
        </p:txBody>
      </p:sp>
      <p:grpSp>
        <p:nvGrpSpPr>
          <p:cNvPr id="6" name="Group 6"/>
          <p:cNvGrpSpPr/>
          <p:nvPr/>
        </p:nvGrpSpPr>
        <p:grpSpPr>
          <a:xfrm>
            <a:off x="1000125" y="6197385"/>
            <a:ext cx="2802149" cy="857762"/>
            <a:chOff x="0" y="0"/>
            <a:chExt cx="947888" cy="290156"/>
          </a:xfrm>
        </p:grpSpPr>
        <p:sp>
          <p:nvSpPr>
            <p:cNvPr id="7" name="Freeform 7"/>
            <p:cNvSpPr/>
            <p:nvPr/>
          </p:nvSpPr>
          <p:spPr>
            <a:xfrm>
              <a:off x="0" y="0"/>
              <a:ext cx="947887" cy="290156"/>
            </a:xfrm>
            <a:custGeom>
              <a:avLst/>
              <a:gdLst/>
              <a:ahLst/>
              <a:cxnLst/>
              <a:rect l="l" t="t" r="r" b="b"/>
              <a:pathLst>
                <a:path w="947887" h="290156">
                  <a:moveTo>
                    <a:pt x="0" y="0"/>
                  </a:moveTo>
                  <a:lnTo>
                    <a:pt x="947887" y="0"/>
                  </a:lnTo>
                  <a:lnTo>
                    <a:pt x="947887" y="290156"/>
                  </a:lnTo>
                  <a:lnTo>
                    <a:pt x="0" y="290156"/>
                  </a:lnTo>
                  <a:close/>
                </a:path>
              </a:pathLst>
            </a:custGeom>
            <a:solidFill>
              <a:srgbClr val="315FB6"/>
            </a:solidFill>
          </p:spPr>
          <p:txBody>
            <a:bodyPr/>
            <a:lstStyle/>
            <a:p>
              <a:endParaRPr lang="en-US"/>
            </a:p>
          </p:txBody>
        </p:sp>
      </p:grpSp>
      <p:sp>
        <p:nvSpPr>
          <p:cNvPr id="8" name="TextBox 8"/>
          <p:cNvSpPr txBox="1"/>
          <p:nvPr/>
        </p:nvSpPr>
        <p:spPr>
          <a:xfrm>
            <a:off x="1063532" y="6221440"/>
            <a:ext cx="2694384" cy="730611"/>
          </a:xfrm>
          <a:prstGeom prst="rect">
            <a:avLst/>
          </a:prstGeom>
        </p:spPr>
        <p:txBody>
          <a:bodyPr lIns="0" tIns="0" rIns="0" bIns="0" rtlCol="0" anchor="t">
            <a:spAutoFit/>
          </a:bodyPr>
          <a:lstStyle/>
          <a:p>
            <a:pPr algn="ctr">
              <a:lnSpc>
                <a:spcPts val="5930"/>
              </a:lnSpc>
            </a:pPr>
            <a:r>
              <a:rPr lang="en-US" sz="4235" dirty="0">
                <a:solidFill>
                  <a:srgbClr val="CCDEFF"/>
                </a:solidFill>
                <a:latin typeface="Glacial Indifference"/>
              </a:rPr>
              <a:t>Question 2:</a:t>
            </a:r>
          </a:p>
        </p:txBody>
      </p:sp>
      <p:sp>
        <p:nvSpPr>
          <p:cNvPr id="9" name="TextBox 9"/>
          <p:cNvSpPr txBox="1"/>
          <p:nvPr/>
        </p:nvSpPr>
        <p:spPr>
          <a:xfrm>
            <a:off x="2769994" y="6227676"/>
            <a:ext cx="11552328" cy="730504"/>
          </a:xfrm>
          <a:prstGeom prst="rect">
            <a:avLst/>
          </a:prstGeom>
        </p:spPr>
        <p:txBody>
          <a:bodyPr lIns="0" tIns="0" rIns="0" bIns="0" rtlCol="0" anchor="t">
            <a:spAutoFit/>
          </a:bodyPr>
          <a:lstStyle/>
          <a:p>
            <a:pPr algn="ctr">
              <a:lnSpc>
                <a:spcPts val="5935"/>
              </a:lnSpc>
            </a:pPr>
            <a:r>
              <a:rPr lang="en-US" sz="4239">
                <a:solidFill>
                  <a:srgbClr val="1F2253"/>
                </a:solidFill>
                <a:latin typeface="Glacial Indifference"/>
              </a:rPr>
              <a:t>Are fetal cells used to make vaccines?</a:t>
            </a:r>
          </a:p>
        </p:txBody>
      </p:sp>
      <p:sp>
        <p:nvSpPr>
          <p:cNvPr id="10" name="TextBox 10"/>
          <p:cNvSpPr txBox="1"/>
          <p:nvPr/>
        </p:nvSpPr>
        <p:spPr>
          <a:xfrm>
            <a:off x="3621703" y="2313550"/>
            <a:ext cx="8604508" cy="730504"/>
          </a:xfrm>
          <a:prstGeom prst="rect">
            <a:avLst/>
          </a:prstGeom>
        </p:spPr>
        <p:txBody>
          <a:bodyPr lIns="0" tIns="0" rIns="0" bIns="0" rtlCol="0" anchor="t">
            <a:spAutoFit/>
          </a:bodyPr>
          <a:lstStyle/>
          <a:p>
            <a:pPr algn="ctr">
              <a:lnSpc>
                <a:spcPts val="5935"/>
              </a:lnSpc>
            </a:pPr>
            <a:r>
              <a:rPr lang="en-US" sz="4239">
                <a:solidFill>
                  <a:srgbClr val="1F2253"/>
                </a:solidFill>
                <a:latin typeface="Glacial Indifference"/>
              </a:rPr>
              <a:t>Is the aluminum in vaccines safe?</a:t>
            </a:r>
          </a:p>
        </p:txBody>
      </p:sp>
      <p:sp>
        <p:nvSpPr>
          <p:cNvPr id="11" name="TextBox 11"/>
          <p:cNvSpPr txBox="1"/>
          <p:nvPr/>
        </p:nvSpPr>
        <p:spPr>
          <a:xfrm>
            <a:off x="990614" y="7217290"/>
            <a:ext cx="8915400" cy="580390"/>
          </a:xfrm>
          <a:prstGeom prst="rect">
            <a:avLst/>
          </a:prstGeom>
        </p:spPr>
        <p:txBody>
          <a:bodyPr lIns="0" tIns="0" rIns="0" bIns="0" rtlCol="0" anchor="t">
            <a:spAutoFit/>
          </a:bodyPr>
          <a:lstStyle/>
          <a:p>
            <a:pPr algn="ctr">
              <a:lnSpc>
                <a:spcPts val="4760"/>
              </a:lnSpc>
              <a:spcBef>
                <a:spcPct val="0"/>
              </a:spcBef>
            </a:pPr>
            <a:r>
              <a:rPr lang="en-US" sz="3400">
                <a:solidFill>
                  <a:srgbClr val="000000"/>
                </a:solidFill>
                <a:latin typeface="Montserrat"/>
              </a:rPr>
              <a:t>Vaccines do not contain aborted fetuses. </a:t>
            </a:r>
          </a:p>
        </p:txBody>
      </p:sp>
      <p:sp>
        <p:nvSpPr>
          <p:cNvPr id="12" name="TextBox 12"/>
          <p:cNvSpPr txBox="1"/>
          <p:nvPr/>
        </p:nvSpPr>
        <p:spPr>
          <a:xfrm>
            <a:off x="990614" y="7882001"/>
            <a:ext cx="14052459" cy="2128777"/>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ontserrat"/>
              </a:rPr>
              <a:t>In the 1960s, scientists used fetal cells to develop cell lines to grow certain viruses used in vaccines. Though these cell lines are still used today, no vaccines use cells directly from aborted fetuses. Bioethicists at the National Catholic Bioethics Center have considered this and concluded vaccination is permitted because it </a:t>
            </a:r>
            <a:r>
              <a:rPr lang="en-US" sz="2439">
                <a:solidFill>
                  <a:srgbClr val="000000"/>
                </a:solidFill>
                <a:latin typeface="Montserrat Bold"/>
              </a:rPr>
              <a:t>protects the life and health of children and those around them.</a:t>
            </a:r>
          </a:p>
        </p:txBody>
      </p:sp>
      <p:sp>
        <p:nvSpPr>
          <p:cNvPr id="13" name="TextBox 13"/>
          <p:cNvSpPr txBox="1"/>
          <p:nvPr/>
        </p:nvSpPr>
        <p:spPr>
          <a:xfrm>
            <a:off x="1000125" y="3425214"/>
            <a:ext cx="17287875" cy="1180465"/>
          </a:xfrm>
          <a:prstGeom prst="rect">
            <a:avLst/>
          </a:prstGeom>
        </p:spPr>
        <p:txBody>
          <a:bodyPr lIns="0" tIns="0" rIns="0" bIns="0" rtlCol="0" anchor="t">
            <a:spAutoFit/>
          </a:bodyPr>
          <a:lstStyle/>
          <a:p>
            <a:pPr algn="l">
              <a:lnSpc>
                <a:spcPts val="4760"/>
              </a:lnSpc>
              <a:spcBef>
                <a:spcPct val="0"/>
              </a:spcBef>
            </a:pPr>
            <a:r>
              <a:rPr lang="en-US" sz="3400">
                <a:solidFill>
                  <a:srgbClr val="000000"/>
                </a:solidFill>
                <a:latin typeface="Montserrat"/>
              </a:rPr>
              <a:t>Yes, aluminum is the third most common element on Earth. </a:t>
            </a:r>
            <a:r>
              <a:rPr lang="en-US" sz="3400" dirty="0">
                <a:solidFill>
                  <a:srgbClr val="000000"/>
                </a:solidFill>
                <a:latin typeface="Montserrat"/>
              </a:rPr>
              <a:t>It's in plants, soil, the air, and many daily foods and beverages.</a:t>
            </a:r>
          </a:p>
        </p:txBody>
      </p:sp>
      <p:sp>
        <p:nvSpPr>
          <p:cNvPr id="14" name="TextBox 14"/>
          <p:cNvSpPr txBox="1"/>
          <p:nvPr/>
        </p:nvSpPr>
        <p:spPr>
          <a:xfrm>
            <a:off x="990614" y="4867250"/>
            <a:ext cx="16575357" cy="842899"/>
          </a:xfrm>
          <a:prstGeom prst="rect">
            <a:avLst/>
          </a:prstGeom>
        </p:spPr>
        <p:txBody>
          <a:bodyPr lIns="0" tIns="0" rIns="0" bIns="0" rtlCol="0" anchor="t">
            <a:spAutoFit/>
          </a:bodyPr>
          <a:lstStyle/>
          <a:p>
            <a:pPr>
              <a:lnSpc>
                <a:spcPts val="3415"/>
              </a:lnSpc>
              <a:spcBef>
                <a:spcPct val="0"/>
              </a:spcBef>
            </a:pPr>
            <a:r>
              <a:rPr lang="en-US" sz="2439">
                <a:solidFill>
                  <a:srgbClr val="000000"/>
                </a:solidFill>
                <a:latin typeface="Montserrat"/>
              </a:rPr>
              <a:t>During the first 6 months of life, </a:t>
            </a:r>
            <a:r>
              <a:rPr lang="en-US" sz="2439">
                <a:solidFill>
                  <a:srgbClr val="000000"/>
                </a:solidFill>
                <a:latin typeface="Montserrat Bold"/>
              </a:rPr>
              <a:t>a breastfed infant will take in more aluminum through their diet than via recommended vaccinations.</a:t>
            </a:r>
          </a:p>
        </p:txBody>
      </p:sp>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Tree>
    <p:extLst>
      <p:ext uri="{BB962C8B-B14F-4D97-AF65-F5344CB8AC3E}">
        <p14:creationId xmlns:p14="http://schemas.microsoft.com/office/powerpoint/2010/main" val="134551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41478" y="4354498"/>
            <a:ext cx="6293579" cy="4656152"/>
            <a:chOff x="0" y="0"/>
            <a:chExt cx="2128939" cy="1575044"/>
          </a:xfrm>
        </p:grpSpPr>
        <p:sp>
          <p:nvSpPr>
            <p:cNvPr id="3" name="Freeform 3"/>
            <p:cNvSpPr/>
            <p:nvPr/>
          </p:nvSpPr>
          <p:spPr>
            <a:xfrm>
              <a:off x="0" y="0"/>
              <a:ext cx="2128939" cy="1575044"/>
            </a:xfrm>
            <a:custGeom>
              <a:avLst/>
              <a:gdLst/>
              <a:ahLst/>
              <a:cxnLst/>
              <a:rect l="l" t="t" r="r" b="b"/>
              <a:pathLst>
                <a:path w="2128939" h="1575044">
                  <a:moveTo>
                    <a:pt x="0" y="0"/>
                  </a:moveTo>
                  <a:lnTo>
                    <a:pt x="2128939" y="0"/>
                  </a:lnTo>
                  <a:lnTo>
                    <a:pt x="2128939" y="1575044"/>
                  </a:lnTo>
                  <a:lnTo>
                    <a:pt x="0" y="1575044"/>
                  </a:lnTo>
                  <a:close/>
                </a:path>
              </a:pathLst>
            </a:custGeom>
            <a:solidFill>
              <a:srgbClr val="8DA8DB"/>
            </a:solidFill>
          </p:spPr>
          <p:txBody>
            <a:bodyPr/>
            <a:lstStyle/>
            <a:p>
              <a:endParaRPr lang="en-US"/>
            </a:p>
          </p:txBody>
        </p:sp>
      </p:grpSp>
      <p:pic>
        <p:nvPicPr>
          <p:cNvPr id="4"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00283" y="4595235"/>
            <a:ext cx="5975968" cy="4158002"/>
          </a:xfrm>
          <a:prstGeom prst="rect">
            <a:avLst/>
          </a:prstGeom>
        </p:spPr>
      </p:pic>
      <p:pic>
        <p:nvPicPr>
          <p:cNvPr id="5"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6645243" y="2094350"/>
            <a:ext cx="1867043" cy="1867043"/>
          </a:xfrm>
          <a:prstGeom prst="rect">
            <a:avLst/>
          </a:prstGeom>
        </p:spPr>
      </p:pic>
      <p:sp>
        <p:nvSpPr>
          <p:cNvPr id="7" name="TextBox 7"/>
          <p:cNvSpPr txBox="1"/>
          <p:nvPr/>
        </p:nvSpPr>
        <p:spPr>
          <a:xfrm>
            <a:off x="1112498" y="923925"/>
            <a:ext cx="18352185" cy="1838511"/>
          </a:xfrm>
          <a:prstGeom prst="rect">
            <a:avLst/>
          </a:prstGeom>
        </p:spPr>
        <p:txBody>
          <a:bodyPr lIns="0" tIns="0" rIns="0" bIns="0" rtlCol="0" anchor="t">
            <a:spAutoFit/>
          </a:bodyPr>
          <a:lstStyle/>
          <a:p>
            <a:pPr>
              <a:lnSpc>
                <a:spcPts val="7426"/>
              </a:lnSpc>
              <a:spcBef>
                <a:spcPct val="0"/>
              </a:spcBef>
            </a:pPr>
            <a:r>
              <a:rPr lang="en-US" sz="5304">
                <a:solidFill>
                  <a:srgbClr val="1F2253"/>
                </a:solidFill>
                <a:latin typeface="Open Sans Bold"/>
              </a:rPr>
              <a:t>Key points about Kansas' current childhood vaccination policies</a:t>
            </a:r>
          </a:p>
        </p:txBody>
      </p:sp>
      <p:sp>
        <p:nvSpPr>
          <p:cNvPr id="8" name="TextBox 8"/>
          <p:cNvSpPr txBox="1"/>
          <p:nvPr/>
        </p:nvSpPr>
        <p:spPr>
          <a:xfrm>
            <a:off x="1112498" y="3245897"/>
            <a:ext cx="15813225" cy="1349338"/>
          </a:xfrm>
          <a:prstGeom prst="rect">
            <a:avLst/>
          </a:prstGeom>
        </p:spPr>
        <p:txBody>
          <a:bodyPr lIns="0" tIns="0" rIns="0" bIns="0" rtlCol="0" anchor="t">
            <a:spAutoFit/>
          </a:bodyPr>
          <a:lstStyle/>
          <a:p>
            <a:pPr>
              <a:lnSpc>
                <a:spcPts val="5427"/>
              </a:lnSpc>
            </a:pPr>
            <a:r>
              <a:rPr lang="en-US" sz="3876">
                <a:solidFill>
                  <a:srgbClr val="000000"/>
                </a:solidFill>
                <a:latin typeface="Montserrat Bold"/>
              </a:rPr>
              <a:t>A child with a medical exemption from vaccination can still attend school. </a:t>
            </a:r>
          </a:p>
        </p:txBody>
      </p:sp>
      <p:sp>
        <p:nvSpPr>
          <p:cNvPr id="9" name="TextBox 9"/>
          <p:cNvSpPr txBox="1"/>
          <p:nvPr/>
        </p:nvSpPr>
        <p:spPr>
          <a:xfrm>
            <a:off x="1112498" y="4791190"/>
            <a:ext cx="10284836" cy="5032014"/>
          </a:xfrm>
          <a:prstGeom prst="rect">
            <a:avLst/>
          </a:prstGeom>
        </p:spPr>
        <p:txBody>
          <a:bodyPr lIns="0" tIns="0" rIns="0" bIns="0" rtlCol="0" anchor="t">
            <a:spAutoFit/>
          </a:bodyPr>
          <a:lstStyle/>
          <a:p>
            <a:pPr marL="623777" lvl="1" indent="-311889">
              <a:lnSpc>
                <a:spcPts val="4044"/>
              </a:lnSpc>
              <a:buFont typeface="Arial"/>
              <a:buChar char="•"/>
            </a:pPr>
            <a:r>
              <a:rPr lang="en-US" sz="2889">
                <a:solidFill>
                  <a:srgbClr val="000000"/>
                </a:solidFill>
                <a:latin typeface="Montserrat"/>
              </a:rPr>
              <a:t>In order to attend school, such children simply need a physician-signed certificate stating that a medical condition prohibiting vaccination is currently present.</a:t>
            </a:r>
          </a:p>
          <a:p>
            <a:pPr>
              <a:lnSpc>
                <a:spcPts val="4044"/>
              </a:lnSpc>
            </a:pPr>
            <a:endParaRPr lang="en-US" sz="2889">
              <a:solidFill>
                <a:srgbClr val="000000"/>
              </a:solidFill>
              <a:latin typeface="Montserrat"/>
            </a:endParaRPr>
          </a:p>
          <a:p>
            <a:pPr marL="623777" lvl="1" indent="-311889">
              <a:lnSpc>
                <a:spcPts val="4044"/>
              </a:lnSpc>
              <a:buFont typeface="Arial"/>
              <a:buChar char="•"/>
            </a:pPr>
            <a:r>
              <a:rPr lang="en-US" sz="2889">
                <a:solidFill>
                  <a:srgbClr val="000000"/>
                </a:solidFill>
                <a:latin typeface="Montserrat"/>
              </a:rPr>
              <a:t>Because there are children who are medically unable to get vaccinated and vulnerable to these vaccine-preventable diseases, it is very important that </a:t>
            </a:r>
            <a:r>
              <a:rPr lang="en-US" sz="2889">
                <a:solidFill>
                  <a:srgbClr val="000000"/>
                </a:solidFill>
                <a:latin typeface="Montserrat Bold Italics"/>
              </a:rPr>
              <a:t>every else who can get vaccinated does to help create community immunity. </a:t>
            </a:r>
          </a:p>
        </p:txBody>
      </p:sp>
      <p:pic>
        <p:nvPicPr>
          <p:cNvPr id="10" name="Picture 10"/>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4395828">
            <a:off x="12564472" y="9489431"/>
            <a:ext cx="1018929" cy="1018929"/>
          </a:xfrm>
          <a:prstGeom prst="rect">
            <a:avLst/>
          </a:prstGeom>
        </p:spPr>
      </p:pic>
    </p:spTree>
    <p:extLst>
      <p:ext uri="{BB962C8B-B14F-4D97-AF65-F5344CB8AC3E}">
        <p14:creationId xmlns:p14="http://schemas.microsoft.com/office/powerpoint/2010/main" val="2703030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437294" y="-161856"/>
            <a:ext cx="4850706" cy="10287000"/>
          </a:xfrm>
          <a:prstGeom prst="rect">
            <a:avLst/>
          </a:prstGeom>
        </p:spPr>
      </p:pic>
      <p:pic>
        <p:nvPicPr>
          <p:cNvPr id="3"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757508" y="8876453"/>
            <a:ext cx="3172408" cy="959653"/>
          </a:xfrm>
          <a:prstGeom prst="rect">
            <a:avLst/>
          </a:prstGeom>
        </p:spPr>
      </p:pic>
      <p:grpSp>
        <p:nvGrpSpPr>
          <p:cNvPr id="4" name="Group 4"/>
          <p:cNvGrpSpPr/>
          <p:nvPr/>
        </p:nvGrpSpPr>
        <p:grpSpPr>
          <a:xfrm>
            <a:off x="0" y="8432714"/>
            <a:ext cx="7725893" cy="1692430"/>
            <a:chOff x="0" y="0"/>
            <a:chExt cx="2688930" cy="589035"/>
          </a:xfrm>
        </p:grpSpPr>
        <p:sp>
          <p:nvSpPr>
            <p:cNvPr id="5" name="Freeform 5"/>
            <p:cNvSpPr/>
            <p:nvPr/>
          </p:nvSpPr>
          <p:spPr>
            <a:xfrm>
              <a:off x="0" y="0"/>
              <a:ext cx="2688930" cy="589035"/>
            </a:xfrm>
            <a:custGeom>
              <a:avLst/>
              <a:gdLst/>
              <a:ahLst/>
              <a:cxnLst/>
              <a:rect l="l" t="t" r="r" b="b"/>
              <a:pathLst>
                <a:path w="2688930" h="589035">
                  <a:moveTo>
                    <a:pt x="0" y="0"/>
                  </a:moveTo>
                  <a:lnTo>
                    <a:pt x="2688930" y="0"/>
                  </a:lnTo>
                  <a:lnTo>
                    <a:pt x="2688930" y="589035"/>
                  </a:lnTo>
                  <a:lnTo>
                    <a:pt x="0" y="589035"/>
                  </a:lnTo>
                  <a:close/>
                </a:path>
              </a:pathLst>
            </a:custGeom>
            <a:solidFill>
              <a:srgbClr val="FFD865"/>
            </a:solidFill>
          </p:spPr>
          <p:txBody>
            <a:bodyPr/>
            <a:lstStyle/>
            <a:p>
              <a:endParaRPr lang="en-US"/>
            </a:p>
          </p:txBody>
        </p:sp>
      </p:grpSp>
      <p:pic>
        <p:nvPicPr>
          <p:cNvPr id="6" name="Picture 6"/>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37092" y="8480593"/>
            <a:ext cx="799183" cy="1337545"/>
          </a:xfrm>
          <a:prstGeom prst="rect">
            <a:avLst/>
          </a:prstGeom>
        </p:spPr>
      </p:pic>
      <p:sp>
        <p:nvSpPr>
          <p:cNvPr id="7" name="TextBox 7"/>
          <p:cNvSpPr txBox="1"/>
          <p:nvPr/>
        </p:nvSpPr>
        <p:spPr>
          <a:xfrm>
            <a:off x="485223" y="6123229"/>
            <a:ext cx="12395589" cy="1281007"/>
          </a:xfrm>
          <a:prstGeom prst="rect">
            <a:avLst/>
          </a:prstGeom>
        </p:spPr>
        <p:txBody>
          <a:bodyPr lIns="0" tIns="0" rIns="0" bIns="0" rtlCol="0" anchor="t">
            <a:spAutoFit/>
          </a:bodyPr>
          <a:lstStyle/>
          <a:p>
            <a:pPr>
              <a:lnSpc>
                <a:spcPts val="3418"/>
              </a:lnSpc>
              <a:spcBef>
                <a:spcPct val="0"/>
              </a:spcBef>
            </a:pPr>
            <a:r>
              <a:rPr lang="en-US" sz="2441">
                <a:solidFill>
                  <a:srgbClr val="1F2253"/>
                </a:solidFill>
                <a:latin typeface="Montserrat Classic"/>
              </a:rPr>
              <a:t>State regulations recognize that if too many people go without vaccination the spread of dangerous viruses or bacteria could increase dramatically, threatening the public with disease outbreaks.</a:t>
            </a:r>
          </a:p>
        </p:txBody>
      </p:sp>
      <p:sp>
        <p:nvSpPr>
          <p:cNvPr id="8" name="TextBox 8"/>
          <p:cNvSpPr txBox="1"/>
          <p:nvPr/>
        </p:nvSpPr>
        <p:spPr>
          <a:xfrm>
            <a:off x="54806" y="1995140"/>
            <a:ext cx="12341287" cy="2507869"/>
          </a:xfrm>
          <a:prstGeom prst="rect">
            <a:avLst/>
          </a:prstGeom>
        </p:spPr>
        <p:txBody>
          <a:bodyPr lIns="0" tIns="0" rIns="0" bIns="0" rtlCol="0" anchor="t">
            <a:spAutoFit/>
          </a:bodyPr>
          <a:lstStyle/>
          <a:p>
            <a:pPr marL="623950" lvl="1" indent="-311975">
              <a:lnSpc>
                <a:spcPts val="4045"/>
              </a:lnSpc>
              <a:buFont typeface="Arial"/>
              <a:buChar char="•"/>
            </a:pPr>
            <a:r>
              <a:rPr lang="en-US" sz="2889">
                <a:solidFill>
                  <a:srgbClr val="1F2253"/>
                </a:solidFill>
                <a:latin typeface="Montserrat"/>
              </a:rPr>
              <a:t>Evidence shows that if non-medical exemptions are easy to obtain, exemptions increase and vaccination coverage decreases. </a:t>
            </a:r>
          </a:p>
          <a:p>
            <a:pPr marL="623950" lvl="1" indent="-311975" algn="l">
              <a:lnSpc>
                <a:spcPts val="4045"/>
              </a:lnSpc>
              <a:buFont typeface="Arial"/>
              <a:buChar char="•"/>
            </a:pPr>
            <a:r>
              <a:rPr lang="en-US" sz="2889">
                <a:solidFill>
                  <a:srgbClr val="1F2253"/>
                </a:solidFill>
                <a:latin typeface="Montserrat"/>
              </a:rPr>
              <a:t>In turn, this increases the risk for outbreaks of vaccine-preventable disease.</a:t>
            </a:r>
          </a:p>
        </p:txBody>
      </p:sp>
      <p:sp>
        <p:nvSpPr>
          <p:cNvPr id="9" name="TextBox 9"/>
          <p:cNvSpPr txBox="1"/>
          <p:nvPr/>
        </p:nvSpPr>
        <p:spPr>
          <a:xfrm>
            <a:off x="485223" y="735282"/>
            <a:ext cx="19226544" cy="787527"/>
          </a:xfrm>
          <a:prstGeom prst="rect">
            <a:avLst/>
          </a:prstGeom>
        </p:spPr>
        <p:txBody>
          <a:bodyPr lIns="0" tIns="0" rIns="0" bIns="0" rtlCol="0" anchor="t">
            <a:spAutoFit/>
          </a:bodyPr>
          <a:lstStyle/>
          <a:p>
            <a:pPr>
              <a:lnSpc>
                <a:spcPts val="6468"/>
              </a:lnSpc>
            </a:pPr>
            <a:r>
              <a:rPr lang="en-US" sz="4620">
                <a:solidFill>
                  <a:srgbClr val="1F2253"/>
                </a:solidFill>
                <a:latin typeface="Montserrat Bold"/>
              </a:rPr>
              <a:t>Evidence supports school regulations.</a:t>
            </a:r>
          </a:p>
        </p:txBody>
      </p:sp>
      <p:sp>
        <p:nvSpPr>
          <p:cNvPr id="10" name="TextBox 10"/>
          <p:cNvSpPr txBox="1"/>
          <p:nvPr/>
        </p:nvSpPr>
        <p:spPr>
          <a:xfrm>
            <a:off x="472217" y="4643306"/>
            <a:ext cx="12408594" cy="967814"/>
          </a:xfrm>
          <a:prstGeom prst="rect">
            <a:avLst/>
          </a:prstGeom>
        </p:spPr>
        <p:txBody>
          <a:bodyPr lIns="0" tIns="0" rIns="0" bIns="0" rtlCol="0" anchor="t">
            <a:spAutoFit/>
          </a:bodyPr>
          <a:lstStyle/>
          <a:p>
            <a:pPr>
              <a:lnSpc>
                <a:spcPts val="3930"/>
              </a:lnSpc>
            </a:pPr>
            <a:r>
              <a:rPr lang="en-US" sz="2807">
                <a:solidFill>
                  <a:srgbClr val="1F2253"/>
                </a:solidFill>
                <a:latin typeface="Montserrat"/>
              </a:rPr>
              <a:t>Let's maintain our childhood vaccination policies to keep our school and our whole community safe! </a:t>
            </a:r>
          </a:p>
        </p:txBody>
      </p:sp>
      <p:sp>
        <p:nvSpPr>
          <p:cNvPr id="11" name="TextBox 11"/>
          <p:cNvSpPr txBox="1"/>
          <p:nvPr/>
        </p:nvSpPr>
        <p:spPr>
          <a:xfrm>
            <a:off x="742287" y="8544795"/>
            <a:ext cx="5310399" cy="597135"/>
          </a:xfrm>
          <a:prstGeom prst="rect">
            <a:avLst/>
          </a:prstGeom>
        </p:spPr>
        <p:txBody>
          <a:bodyPr wrap="square" lIns="0" tIns="0" rIns="0" bIns="0" rtlCol="0" anchor="t">
            <a:spAutoFit/>
          </a:bodyPr>
          <a:lstStyle/>
          <a:p>
            <a:pPr algn="ctr">
              <a:lnSpc>
                <a:spcPts val="4926"/>
              </a:lnSpc>
              <a:spcBef>
                <a:spcPct val="0"/>
              </a:spcBef>
            </a:pPr>
            <a:r>
              <a:rPr lang="en-US" sz="3518" dirty="0">
                <a:solidFill>
                  <a:srgbClr val="1F2253"/>
                </a:solidFill>
                <a:latin typeface="Open Sans Bold"/>
              </a:rPr>
              <a:t>85% of Kansas voters</a:t>
            </a:r>
          </a:p>
        </p:txBody>
      </p:sp>
      <p:sp>
        <p:nvSpPr>
          <p:cNvPr id="12" name="TextBox 12"/>
          <p:cNvSpPr txBox="1"/>
          <p:nvPr/>
        </p:nvSpPr>
        <p:spPr>
          <a:xfrm>
            <a:off x="1100371" y="9121817"/>
            <a:ext cx="6687472" cy="876656"/>
          </a:xfrm>
          <a:prstGeom prst="rect">
            <a:avLst/>
          </a:prstGeom>
        </p:spPr>
        <p:txBody>
          <a:bodyPr lIns="0" tIns="0" rIns="0" bIns="0" rtlCol="0" anchor="t">
            <a:spAutoFit/>
          </a:bodyPr>
          <a:lstStyle/>
          <a:p>
            <a:pPr>
              <a:lnSpc>
                <a:spcPts val="2311"/>
              </a:lnSpc>
              <a:spcBef>
                <a:spcPct val="0"/>
              </a:spcBef>
            </a:pPr>
            <a:r>
              <a:rPr lang="en-US" sz="1651">
                <a:solidFill>
                  <a:srgbClr val="1F2253"/>
                </a:solidFill>
                <a:latin typeface="Montserrat"/>
              </a:rPr>
              <a:t>believe the Kansas Department of Health and Environment (KDHE) is the appropriate entity to set wellness vaccine policy for children in Kansas.</a:t>
            </a:r>
          </a:p>
        </p:txBody>
      </p:sp>
      <p:sp>
        <p:nvSpPr>
          <p:cNvPr id="13" name="TextBox 13"/>
          <p:cNvSpPr txBox="1"/>
          <p:nvPr/>
        </p:nvSpPr>
        <p:spPr>
          <a:xfrm>
            <a:off x="7327336" y="9508969"/>
            <a:ext cx="6033758" cy="309169"/>
          </a:xfrm>
          <a:prstGeom prst="rect">
            <a:avLst/>
          </a:prstGeom>
        </p:spPr>
        <p:txBody>
          <a:bodyPr lIns="0" tIns="0" rIns="0" bIns="0" rtlCol="0" anchor="t">
            <a:spAutoFit/>
          </a:bodyPr>
          <a:lstStyle/>
          <a:p>
            <a:pPr algn="r">
              <a:lnSpc>
                <a:spcPts val="2570"/>
              </a:lnSpc>
            </a:pPr>
            <a:r>
              <a:rPr lang="en-US" sz="1835">
                <a:solidFill>
                  <a:srgbClr val="315FB6"/>
                </a:solidFill>
                <a:latin typeface="Glacial Indifference Italics"/>
              </a:rPr>
              <a:t>Statistic from Nurture KC's Statewide Immunization Poll</a:t>
            </a:r>
          </a:p>
        </p:txBody>
      </p:sp>
      <p:sp>
        <p:nvSpPr>
          <p:cNvPr id="14" name="TextBox 14"/>
          <p:cNvSpPr txBox="1"/>
          <p:nvPr/>
        </p:nvSpPr>
        <p:spPr>
          <a:xfrm>
            <a:off x="7862404" y="9841027"/>
            <a:ext cx="1571049" cy="284117"/>
          </a:xfrm>
          <a:prstGeom prst="rect">
            <a:avLst/>
          </a:prstGeom>
        </p:spPr>
        <p:txBody>
          <a:bodyPr lIns="0" tIns="0" rIns="0" bIns="0" rtlCol="0" anchor="t">
            <a:spAutoFit/>
          </a:bodyPr>
          <a:lstStyle/>
          <a:p>
            <a:pPr algn="ctr">
              <a:lnSpc>
                <a:spcPts val="2347"/>
              </a:lnSpc>
              <a:spcBef>
                <a:spcPct val="0"/>
              </a:spcBef>
            </a:pPr>
            <a:r>
              <a:rPr lang="en-US" sz="1676">
                <a:solidFill>
                  <a:srgbClr val="315FB6"/>
                </a:solidFill>
                <a:latin typeface="Montserrat Bold Italics"/>
              </a:rPr>
              <a:t>bit.ly/353gLpw</a:t>
            </a:r>
          </a:p>
        </p:txBody>
      </p:sp>
      <p:sp>
        <p:nvSpPr>
          <p:cNvPr id="15" name="TextBox 15"/>
          <p:cNvSpPr txBox="1"/>
          <p:nvPr/>
        </p:nvSpPr>
        <p:spPr>
          <a:xfrm>
            <a:off x="-152400" y="7596390"/>
            <a:ext cx="7333739" cy="333425"/>
          </a:xfrm>
          <a:prstGeom prst="rect">
            <a:avLst/>
          </a:prstGeom>
        </p:spPr>
        <p:txBody>
          <a:bodyPr wrap="square" lIns="0" tIns="0" rIns="0" bIns="0" rtlCol="0" anchor="t">
            <a:spAutoFit/>
          </a:bodyPr>
          <a:lstStyle/>
          <a:p>
            <a:pPr algn="ctr">
              <a:lnSpc>
                <a:spcPts val="2833"/>
              </a:lnSpc>
              <a:spcBef>
                <a:spcPct val="0"/>
              </a:spcBef>
            </a:pPr>
            <a:r>
              <a:rPr lang="en-US" sz="2024" dirty="0">
                <a:solidFill>
                  <a:srgbClr val="000000"/>
                </a:solidFill>
                <a:latin typeface="Montserrat"/>
              </a:rPr>
              <a:t>Source: nejm.org/</a:t>
            </a:r>
            <a:r>
              <a:rPr lang="en-US" sz="2024" dirty="0" err="1">
                <a:solidFill>
                  <a:srgbClr val="000000"/>
                </a:solidFill>
                <a:latin typeface="Montserrat"/>
              </a:rPr>
              <a:t>doi</a:t>
            </a:r>
            <a:r>
              <a:rPr lang="en-US" sz="2024" dirty="0">
                <a:solidFill>
                  <a:srgbClr val="000000"/>
                </a:solidFill>
                <a:latin typeface="Montserrat"/>
              </a:rPr>
              <a:t>/full/10.1056/NEJMc1209037</a:t>
            </a:r>
          </a:p>
        </p:txBody>
      </p:sp>
    </p:spTree>
    <p:extLst>
      <p:ext uri="{BB962C8B-B14F-4D97-AF65-F5344CB8AC3E}">
        <p14:creationId xmlns:p14="http://schemas.microsoft.com/office/powerpoint/2010/main" val="75778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2135" y="2928522"/>
            <a:ext cx="17259300" cy="5046831"/>
          </a:xfrm>
          <a:prstGeom prst="rect">
            <a:avLst/>
          </a:prstGeom>
        </p:spPr>
        <p:txBody>
          <a:bodyPr lIns="0" tIns="0" rIns="0" bIns="0" rtlCol="0" anchor="t">
            <a:spAutoFit/>
          </a:bodyPr>
          <a:lstStyle/>
          <a:p>
            <a:pPr>
              <a:lnSpc>
                <a:spcPts val="4561"/>
              </a:lnSpc>
              <a:spcBef>
                <a:spcPct val="0"/>
              </a:spcBef>
            </a:pPr>
            <a:r>
              <a:rPr lang="en-US" sz="3257" dirty="0">
                <a:solidFill>
                  <a:srgbClr val="1F2253"/>
                </a:solidFill>
                <a:latin typeface="Montserrat"/>
              </a:rPr>
              <a:t>Our state organizations all strongly support vaccination programs validated by science. This includes, for example:</a:t>
            </a:r>
          </a:p>
          <a:p>
            <a:pPr>
              <a:lnSpc>
                <a:spcPts val="2900"/>
              </a:lnSpc>
              <a:spcBef>
                <a:spcPct val="0"/>
              </a:spcBef>
            </a:pPr>
            <a:endParaRPr lang="en-US" sz="2000" dirty="0">
              <a:solidFill>
                <a:srgbClr val="1F2253"/>
              </a:solidFill>
              <a:latin typeface="Montserrat"/>
            </a:endParaRPr>
          </a:p>
          <a:p>
            <a:pPr marL="702945" lvl="1" indent="-351155">
              <a:lnSpc>
                <a:spcPts val="4561"/>
              </a:lnSpc>
              <a:buFont typeface="Arial"/>
              <a:buChar char="•"/>
            </a:pPr>
            <a:r>
              <a:rPr lang="en-US" sz="3257" dirty="0">
                <a:solidFill>
                  <a:srgbClr val="1F2253"/>
                </a:solidFill>
                <a:latin typeface="Montserrat"/>
              </a:rPr>
              <a:t>Kansas School Nurse Organization</a:t>
            </a:r>
          </a:p>
          <a:p>
            <a:pPr marL="702945" lvl="1" indent="-351155">
              <a:lnSpc>
                <a:spcPts val="4561"/>
              </a:lnSpc>
              <a:buFont typeface="Arial"/>
              <a:buChar char="•"/>
            </a:pPr>
            <a:r>
              <a:rPr lang="en-US" sz="3250" dirty="0">
                <a:solidFill>
                  <a:srgbClr val="1F2253"/>
                </a:solidFill>
                <a:latin typeface="Montserrat"/>
              </a:rPr>
              <a:t>Kansas Medical Society</a:t>
            </a:r>
          </a:p>
          <a:p>
            <a:pPr marL="702945" lvl="1" indent="-351155">
              <a:lnSpc>
                <a:spcPts val="4561"/>
              </a:lnSpc>
              <a:buFont typeface="Arial"/>
              <a:buChar char="•"/>
            </a:pPr>
            <a:r>
              <a:rPr lang="en-US" sz="3257" dirty="0">
                <a:solidFill>
                  <a:srgbClr val="1F2253"/>
                </a:solidFill>
                <a:latin typeface="Montserrat"/>
              </a:rPr>
              <a:t>Kansas Cancer Partnership</a:t>
            </a:r>
          </a:p>
          <a:p>
            <a:pPr marL="702945" lvl="1" indent="-351155">
              <a:lnSpc>
                <a:spcPts val="4561"/>
              </a:lnSpc>
              <a:buFont typeface="Arial"/>
              <a:buChar char="•"/>
            </a:pPr>
            <a:r>
              <a:rPr lang="en-US" sz="3257" dirty="0">
                <a:solidFill>
                  <a:srgbClr val="1F2253"/>
                </a:solidFill>
                <a:latin typeface="Montserrat"/>
              </a:rPr>
              <a:t>Kansas Chapter American Academy of Pediatrics</a:t>
            </a:r>
          </a:p>
          <a:p>
            <a:pPr marL="702945" lvl="1" indent="-351155">
              <a:lnSpc>
                <a:spcPts val="4561"/>
              </a:lnSpc>
              <a:buFont typeface="Arial"/>
              <a:buChar char="•"/>
            </a:pPr>
            <a:r>
              <a:rPr lang="en-US" sz="3257" dirty="0">
                <a:solidFill>
                  <a:srgbClr val="1F2253"/>
                </a:solidFill>
                <a:latin typeface="Montserrat"/>
              </a:rPr>
              <a:t>Kansas Academy of Family Physicians</a:t>
            </a:r>
          </a:p>
          <a:p>
            <a:pPr marL="702945" lvl="1" indent="-351155">
              <a:lnSpc>
                <a:spcPts val="4561"/>
              </a:lnSpc>
              <a:buFont typeface="Arial"/>
              <a:buChar char="•"/>
            </a:pPr>
            <a:r>
              <a:rPr lang="en-US" sz="3257" dirty="0">
                <a:solidFill>
                  <a:srgbClr val="1F2253"/>
                </a:solidFill>
                <a:latin typeface="Montserrat"/>
              </a:rPr>
              <a:t>Kansas Hospital Association</a:t>
            </a:r>
          </a:p>
        </p:txBody>
      </p:sp>
      <p:sp>
        <p:nvSpPr>
          <p:cNvPr id="12" name="Heart 11">
            <a:extLst>
              <a:ext uri="{FF2B5EF4-FFF2-40B4-BE49-F238E27FC236}">
                <a16:creationId xmlns:a16="http://schemas.microsoft.com/office/drawing/2014/main" id="{E1F3383A-4597-FC28-BF5E-5C426B1154E5}"/>
              </a:ext>
            </a:extLst>
          </p:cNvPr>
          <p:cNvSpPr/>
          <p:nvPr/>
        </p:nvSpPr>
        <p:spPr>
          <a:xfrm>
            <a:off x="12333111" y="3626555"/>
            <a:ext cx="5602110" cy="4854221"/>
          </a:xfrm>
          <a:prstGeom prst="heart">
            <a:avLst/>
          </a:prstGeom>
          <a:solidFill>
            <a:srgbClr val="FFD865"/>
          </a:solidFill>
          <a:ln w="57150">
            <a:solidFill>
              <a:srgbClr val="D1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srcRect/>
          <a:stretch>
            <a:fillRect/>
          </a:stretch>
        </p:blipFill>
        <p:spPr>
          <a:xfrm>
            <a:off x="506494" y="8811001"/>
            <a:ext cx="1857654" cy="955534"/>
          </a:xfrm>
          <a:prstGeom prst="rect">
            <a:avLst/>
          </a:prstGeom>
        </p:spPr>
      </p:pic>
      <p:pic>
        <p:nvPicPr>
          <p:cNvPr id="4" name="Picture 4"/>
          <p:cNvPicPr>
            <a:picLocks noChangeAspect="1"/>
          </p:cNvPicPr>
          <p:nvPr/>
        </p:nvPicPr>
        <p:blipFill>
          <a:blip r:embed="rId3"/>
          <a:srcRect/>
          <a:stretch>
            <a:fillRect/>
          </a:stretch>
        </p:blipFill>
        <p:spPr>
          <a:xfrm>
            <a:off x="2740914" y="8480103"/>
            <a:ext cx="1493313" cy="1498743"/>
          </a:xfrm>
          <a:prstGeom prst="rect">
            <a:avLst/>
          </a:prstGeom>
        </p:spPr>
      </p:pic>
      <p:pic>
        <p:nvPicPr>
          <p:cNvPr id="5" name="Picture 5"/>
          <p:cNvPicPr>
            <a:picLocks noChangeAspect="1"/>
          </p:cNvPicPr>
          <p:nvPr/>
        </p:nvPicPr>
        <p:blipFill>
          <a:blip r:embed="rId4"/>
          <a:srcRect/>
          <a:stretch>
            <a:fillRect/>
          </a:stretch>
        </p:blipFill>
        <p:spPr>
          <a:xfrm>
            <a:off x="4682298" y="8480103"/>
            <a:ext cx="1912372" cy="1484901"/>
          </a:xfrm>
          <a:prstGeom prst="rect">
            <a:avLst/>
          </a:prstGeom>
        </p:spPr>
      </p:pic>
      <p:pic>
        <p:nvPicPr>
          <p:cNvPr id="6" name="Picture 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77288" y="8834790"/>
            <a:ext cx="3001506" cy="907956"/>
          </a:xfrm>
          <a:prstGeom prst="rect">
            <a:avLst/>
          </a:prstGeom>
        </p:spPr>
      </p:pic>
      <p:pic>
        <p:nvPicPr>
          <p:cNvPr id="7" name="Picture 7"/>
          <p:cNvPicPr>
            <a:picLocks noChangeAspect="1"/>
          </p:cNvPicPr>
          <p:nvPr/>
        </p:nvPicPr>
        <p:blipFill>
          <a:blip r:embed="rId6"/>
          <a:srcRect/>
          <a:stretch>
            <a:fillRect/>
          </a:stretch>
        </p:blipFill>
        <p:spPr>
          <a:xfrm>
            <a:off x="10310240" y="8811001"/>
            <a:ext cx="2489194" cy="1008370"/>
          </a:xfrm>
          <a:prstGeom prst="rect">
            <a:avLst/>
          </a:prstGeom>
        </p:spPr>
      </p:pic>
      <p:pic>
        <p:nvPicPr>
          <p:cNvPr id="8" name="Picture 8"/>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3022942" y="8710939"/>
            <a:ext cx="2813141" cy="1023228"/>
          </a:xfrm>
          <a:prstGeom prst="rect">
            <a:avLst/>
          </a:prstGeom>
        </p:spPr>
      </p:pic>
      <p:pic>
        <p:nvPicPr>
          <p:cNvPr id="9" name="Picture 9"/>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6063129" y="8759181"/>
            <a:ext cx="1875049" cy="1059174"/>
          </a:xfrm>
          <a:prstGeom prst="rect">
            <a:avLst/>
          </a:prstGeom>
        </p:spPr>
      </p:pic>
      <p:sp>
        <p:nvSpPr>
          <p:cNvPr id="10" name="TextBox 10"/>
          <p:cNvSpPr txBox="1"/>
          <p:nvPr/>
        </p:nvSpPr>
        <p:spPr>
          <a:xfrm>
            <a:off x="975692" y="647700"/>
            <a:ext cx="14465281" cy="1792225"/>
          </a:xfrm>
          <a:prstGeom prst="rect">
            <a:avLst/>
          </a:prstGeom>
        </p:spPr>
        <p:txBody>
          <a:bodyPr lIns="0" tIns="0" rIns="0" bIns="0" rtlCol="0" anchor="t">
            <a:spAutoFit/>
          </a:bodyPr>
          <a:lstStyle/>
          <a:p>
            <a:pPr>
              <a:lnSpc>
                <a:spcPts val="7265"/>
              </a:lnSpc>
              <a:spcBef>
                <a:spcPct val="0"/>
              </a:spcBef>
            </a:pPr>
            <a:r>
              <a:rPr lang="en-US" sz="5189" dirty="0">
                <a:solidFill>
                  <a:srgbClr val="1F2253"/>
                </a:solidFill>
                <a:latin typeface="Open Sans Bold"/>
              </a:rPr>
              <a:t>We stand together in making this strong recommendation for vaccination.</a:t>
            </a:r>
          </a:p>
        </p:txBody>
      </p:sp>
      <p:sp>
        <p:nvSpPr>
          <p:cNvPr id="11" name="TextBox 10">
            <a:extLst>
              <a:ext uri="{FF2B5EF4-FFF2-40B4-BE49-F238E27FC236}">
                <a16:creationId xmlns:a16="http://schemas.microsoft.com/office/drawing/2014/main" id="{D3D0E648-91E8-802D-D4CC-C41FDCCE3191}"/>
              </a:ext>
            </a:extLst>
          </p:cNvPr>
          <p:cNvSpPr txBox="1"/>
          <p:nvPr/>
        </p:nvSpPr>
        <p:spPr>
          <a:xfrm>
            <a:off x="13038665" y="5009444"/>
            <a:ext cx="420511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F2253"/>
                </a:solidFill>
                <a:latin typeface="Montserrat"/>
                <a:ea typeface="+mn-lt"/>
                <a:cs typeface="+mn-lt"/>
              </a:rPr>
              <a:t>For physicians, vaccinating isn’t about profit; </a:t>
            </a:r>
          </a:p>
          <a:p>
            <a:pPr algn="ctr"/>
            <a:r>
              <a:rPr lang="en-US" sz="2800" dirty="0">
                <a:solidFill>
                  <a:srgbClr val="1F2253"/>
                </a:solidFill>
                <a:latin typeface="Montserrat"/>
                <a:ea typeface="+mn-lt"/>
                <a:cs typeface="+mn-lt"/>
              </a:rPr>
              <a:t>it’s part of giving </a:t>
            </a:r>
            <a:r>
              <a:rPr lang="en-US" sz="2800" b="1" dirty="0">
                <a:solidFill>
                  <a:srgbClr val="1F2253"/>
                </a:solidFill>
                <a:latin typeface="Montserrat"/>
                <a:ea typeface="+mn-lt"/>
                <a:cs typeface="+mn-lt"/>
              </a:rPr>
              <a:t>quality care</a:t>
            </a:r>
            <a:r>
              <a:rPr lang="en-US" sz="2800" dirty="0">
                <a:solidFill>
                  <a:srgbClr val="1F2253"/>
                </a:solidFill>
                <a:latin typeface="Montserrat"/>
                <a:ea typeface="+mn-lt"/>
                <a:cs typeface="+mn-lt"/>
              </a:rPr>
              <a:t>.</a:t>
            </a:r>
            <a:endParaRPr lang="en-US" sz="2800">
              <a:solidFill>
                <a:srgbClr val="1F2253"/>
              </a:solidFill>
              <a:latin typeface="Montserrat"/>
              <a:cs typeface="Calibri"/>
            </a:endParaRPr>
          </a:p>
        </p:txBody>
      </p:sp>
    </p:spTree>
    <p:extLst>
      <p:ext uri="{BB962C8B-B14F-4D97-AF65-F5344CB8AC3E}">
        <p14:creationId xmlns:p14="http://schemas.microsoft.com/office/powerpoint/2010/main" val="266667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field of sunflowers&#10;&#10;Description automatically generated">
            <a:extLst>
              <a:ext uri="{FF2B5EF4-FFF2-40B4-BE49-F238E27FC236}">
                <a16:creationId xmlns:a16="http://schemas.microsoft.com/office/drawing/2014/main" id="{6137826E-6750-4954-B08D-B75AA48E05AE}"/>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0" y="0"/>
            <a:ext cx="18288000" cy="11218139"/>
          </a:xfrm>
          <a:prstGeom prst="rect">
            <a:avLst/>
          </a:prstGeom>
        </p:spPr>
      </p:pic>
      <p:sp>
        <p:nvSpPr>
          <p:cNvPr id="3" name="TextBox 3"/>
          <p:cNvSpPr txBox="1"/>
          <p:nvPr/>
        </p:nvSpPr>
        <p:spPr>
          <a:xfrm>
            <a:off x="1028700" y="7278370"/>
            <a:ext cx="14913732" cy="1979930"/>
          </a:xfrm>
          <a:prstGeom prst="rect">
            <a:avLst/>
          </a:prstGeom>
        </p:spPr>
        <p:txBody>
          <a:bodyPr lIns="0" tIns="0" rIns="0" bIns="0" rtlCol="0" anchor="t">
            <a:spAutoFit/>
          </a:bodyPr>
          <a:lstStyle/>
          <a:p>
            <a:pPr>
              <a:lnSpc>
                <a:spcPts val="5320"/>
              </a:lnSpc>
              <a:spcBef>
                <a:spcPct val="0"/>
              </a:spcBef>
            </a:pPr>
            <a:r>
              <a:rPr lang="en-US" sz="3800">
                <a:solidFill>
                  <a:srgbClr val="1F2253"/>
                </a:solidFill>
                <a:latin typeface="Open Sans Bold"/>
              </a:rPr>
              <a:t>Vaccines are about healthy individuals, healthy communities, and reducing the impact of vaccine-preventable disease,  which transcends partisanship.</a:t>
            </a:r>
          </a:p>
        </p:txBody>
      </p:sp>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5" name="TextBox 5"/>
          <p:cNvSpPr txBox="1"/>
          <p:nvPr/>
        </p:nvSpPr>
        <p:spPr>
          <a:xfrm>
            <a:off x="724909" y="914400"/>
            <a:ext cx="14831246" cy="956192"/>
          </a:xfrm>
          <a:prstGeom prst="rect">
            <a:avLst/>
          </a:prstGeom>
        </p:spPr>
        <p:txBody>
          <a:bodyPr lIns="0" tIns="0" rIns="0" bIns="0" rtlCol="0" anchor="t">
            <a:spAutoFit/>
          </a:bodyPr>
          <a:lstStyle/>
          <a:p>
            <a:pPr algn="ctr">
              <a:lnSpc>
                <a:spcPts val="7854"/>
              </a:lnSpc>
              <a:spcBef>
                <a:spcPct val="0"/>
              </a:spcBef>
            </a:pPr>
            <a:r>
              <a:rPr lang="en-US" sz="5610">
                <a:solidFill>
                  <a:srgbClr val="1F2253"/>
                </a:solidFill>
                <a:latin typeface="Open Sans Bold"/>
              </a:rPr>
              <a:t>We are about prevention for all Kansans!</a:t>
            </a:r>
          </a:p>
        </p:txBody>
      </p:sp>
      <p:sp>
        <p:nvSpPr>
          <p:cNvPr id="6" name="TextBox 6"/>
          <p:cNvSpPr txBox="1"/>
          <p:nvPr/>
        </p:nvSpPr>
        <p:spPr>
          <a:xfrm>
            <a:off x="869768" y="2458085"/>
            <a:ext cx="17259300" cy="4311859"/>
          </a:xfrm>
          <a:prstGeom prst="rect">
            <a:avLst/>
          </a:prstGeom>
        </p:spPr>
        <p:txBody>
          <a:bodyPr lIns="0" tIns="0" rIns="0" bIns="0" rtlCol="0" anchor="t">
            <a:spAutoFit/>
          </a:bodyPr>
          <a:lstStyle/>
          <a:p>
            <a:pPr marL="753873" lvl="1" indent="-376936">
              <a:lnSpc>
                <a:spcPts val="4888"/>
              </a:lnSpc>
              <a:buFont typeface="Arial"/>
              <a:buChar char="•"/>
            </a:pPr>
            <a:r>
              <a:rPr lang="en-US" sz="3491" dirty="0">
                <a:solidFill>
                  <a:srgbClr val="1F2253"/>
                </a:solidFill>
                <a:latin typeface="Montserrat Bold"/>
              </a:rPr>
              <a:t>It is important to listen to the vast majority of Kansans who want protection based on medical science. </a:t>
            </a:r>
          </a:p>
          <a:p>
            <a:pPr marL="753873" lvl="1" indent="-376936">
              <a:lnSpc>
                <a:spcPts val="4888"/>
              </a:lnSpc>
              <a:buFont typeface="Arial"/>
              <a:buChar char="•"/>
            </a:pPr>
            <a:r>
              <a:rPr lang="en-US" sz="3491" dirty="0">
                <a:solidFill>
                  <a:srgbClr val="1F2253"/>
                </a:solidFill>
                <a:latin typeface="Montserrat Bold"/>
              </a:rPr>
              <a:t>Scientific evidence is not as showy as a protest or as trendy as what’s shared on social media, but we must give the scientific evidence our careful attention. </a:t>
            </a:r>
          </a:p>
          <a:p>
            <a:pPr marL="753873" lvl="1" indent="-376936">
              <a:lnSpc>
                <a:spcPts val="4888"/>
              </a:lnSpc>
              <a:buFont typeface="Arial"/>
              <a:buChar char="•"/>
            </a:pPr>
            <a:r>
              <a:rPr lang="en-US" sz="3491" dirty="0">
                <a:solidFill>
                  <a:srgbClr val="1F2253"/>
                </a:solidFill>
                <a:latin typeface="Montserrat Bold"/>
              </a:rPr>
              <a:t>It’s crucial to protect all individuals in Kansas with the proven benefit of vaccination.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field of sunflowers&#10;&#10;Description automatically generated">
            <a:extLst>
              <a:ext uri="{FF2B5EF4-FFF2-40B4-BE49-F238E27FC236}">
                <a16:creationId xmlns:a16="http://schemas.microsoft.com/office/drawing/2014/main" id="{6137826E-6750-4954-B08D-B75AA48E05AE}"/>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0" y="0"/>
            <a:ext cx="18288000" cy="11218139"/>
          </a:xfrm>
          <a:prstGeom prst="rect">
            <a:avLst/>
          </a:prstGeom>
        </p:spPr>
      </p:pic>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5" name="TextBox 5"/>
          <p:cNvSpPr txBox="1"/>
          <p:nvPr/>
        </p:nvSpPr>
        <p:spPr>
          <a:xfrm>
            <a:off x="724909" y="914400"/>
            <a:ext cx="14831246" cy="956192"/>
          </a:xfrm>
          <a:prstGeom prst="rect">
            <a:avLst/>
          </a:prstGeom>
        </p:spPr>
        <p:txBody>
          <a:bodyPr lIns="0" tIns="0" rIns="0" bIns="0" rtlCol="0" anchor="t">
            <a:spAutoFit/>
          </a:bodyPr>
          <a:lstStyle/>
          <a:p>
            <a:pPr>
              <a:lnSpc>
                <a:spcPts val="7854"/>
              </a:lnSpc>
              <a:spcBef>
                <a:spcPct val="0"/>
              </a:spcBef>
            </a:pPr>
            <a:r>
              <a:rPr lang="en-US" sz="5600" dirty="0">
                <a:solidFill>
                  <a:srgbClr val="1F2253"/>
                </a:solidFill>
                <a:latin typeface="Open Sans Bold"/>
              </a:rPr>
              <a:t>Recommend Resources</a:t>
            </a:r>
            <a:endParaRPr lang="en-US" dirty="0">
              <a:cs typeface="Calibri"/>
            </a:endParaRPr>
          </a:p>
        </p:txBody>
      </p:sp>
      <p:sp>
        <p:nvSpPr>
          <p:cNvPr id="6" name="TextBox 6"/>
          <p:cNvSpPr txBox="1"/>
          <p:nvPr/>
        </p:nvSpPr>
        <p:spPr>
          <a:xfrm>
            <a:off x="869768" y="2458085"/>
            <a:ext cx="17259300" cy="6982361"/>
          </a:xfrm>
          <a:prstGeom prst="rect">
            <a:avLst/>
          </a:prstGeom>
        </p:spPr>
        <p:txBody>
          <a:bodyPr lIns="0" tIns="0" rIns="0" bIns="0" rtlCol="0" anchor="t">
            <a:spAutoFit/>
          </a:bodyPr>
          <a:lstStyle/>
          <a:p>
            <a:pPr>
              <a:buFont typeface="Arial"/>
              <a:buChar char="•"/>
            </a:pPr>
            <a:r>
              <a:rPr lang="en-US" sz="3200" dirty="0">
                <a:solidFill>
                  <a:srgbClr val="1F2253"/>
                </a:solidFill>
                <a:latin typeface="Montserrat Classic"/>
                <a:ea typeface="+mn-lt"/>
                <a:cs typeface="+mn-lt"/>
                <a:hlinkClick r:id="rId4">
                  <a:extLst>
                    <a:ext uri="{A12FA001-AC4F-418D-AE19-62706E023703}">
                      <ahyp:hlinkClr xmlns:ahyp="http://schemas.microsoft.com/office/drawing/2018/hyperlinkcolor" val="tx"/>
                    </a:ext>
                  </a:extLst>
                </a:hlinkClick>
              </a:rPr>
              <a:t>Kansas Immunization Program</a:t>
            </a:r>
            <a:br>
              <a:rPr lang="en-US" sz="3200" dirty="0">
                <a:solidFill>
                  <a:srgbClr val="1F2253"/>
                </a:solidFill>
                <a:latin typeface="Montserrat Classic"/>
                <a:ea typeface="+mn-lt"/>
                <a:cs typeface="+mn-lt"/>
              </a:rPr>
            </a:br>
            <a:r>
              <a:rPr lang="en-US" sz="3200" dirty="0">
                <a:solidFill>
                  <a:srgbClr val="1F2253"/>
                </a:solidFill>
                <a:latin typeface="Montserrat Classic"/>
                <a:ea typeface="+mn-lt"/>
                <a:cs typeface="+mn-lt"/>
              </a:rPr>
              <a:t>kdheks.gov/immunize</a:t>
            </a:r>
            <a:endParaRPr lang="en-US" sz="3200" dirty="0">
              <a:solidFill>
                <a:srgbClr val="1F2253"/>
              </a:solidFill>
              <a:latin typeface="Montserrat Classic"/>
            </a:endParaRPr>
          </a:p>
          <a:p>
            <a:endParaRPr lang="en-US" sz="3200" dirty="0">
              <a:solidFill>
                <a:srgbClr val="1F2253"/>
              </a:solidFill>
              <a:latin typeface="Montserrat Classic"/>
              <a:cs typeface="Calibri"/>
            </a:endParaRPr>
          </a:p>
          <a:p>
            <a:pPr>
              <a:buFont typeface="Arial"/>
              <a:buChar char="•"/>
            </a:pPr>
            <a:r>
              <a:rPr lang="en-US" sz="3200" dirty="0">
                <a:solidFill>
                  <a:srgbClr val="1F2253"/>
                </a:solidFill>
                <a:latin typeface="Montserrat Classic"/>
                <a:ea typeface="+mn-lt"/>
                <a:cs typeface="+mn-lt"/>
                <a:hlinkClick r:id="rId5">
                  <a:extLst>
                    <a:ext uri="{A12FA001-AC4F-418D-AE19-62706E023703}">
                      <ahyp:hlinkClr xmlns:ahyp="http://schemas.microsoft.com/office/drawing/2018/hyperlinkcolor" val="tx"/>
                    </a:ext>
                  </a:extLst>
                </a:hlinkClick>
              </a:rPr>
              <a:t>Immunize Kansas Coalition</a:t>
            </a:r>
            <a:br>
              <a:rPr lang="en-US" sz="3200" dirty="0">
                <a:solidFill>
                  <a:srgbClr val="1F2253"/>
                </a:solidFill>
                <a:latin typeface="Montserrat Classic"/>
                <a:ea typeface="+mn-lt"/>
                <a:cs typeface="+mn-lt"/>
              </a:rPr>
            </a:br>
            <a:r>
              <a:rPr lang="en-US" sz="3200" dirty="0">
                <a:solidFill>
                  <a:srgbClr val="1F2253"/>
                </a:solidFill>
                <a:latin typeface="Montserrat Classic"/>
                <a:ea typeface="+mn-lt"/>
                <a:cs typeface="+mn-lt"/>
              </a:rPr>
              <a:t>immunizekansascoalition.org</a:t>
            </a:r>
            <a:endParaRPr lang="en-US" sz="3200" dirty="0">
              <a:solidFill>
                <a:srgbClr val="1F2253"/>
              </a:solidFill>
              <a:latin typeface="Montserrat Classic"/>
            </a:endParaRPr>
          </a:p>
          <a:p>
            <a:endParaRPr lang="en-US" sz="3200" dirty="0">
              <a:solidFill>
                <a:srgbClr val="1F2253"/>
              </a:solidFill>
              <a:latin typeface="Montserrat Classic"/>
              <a:cs typeface="Calibri"/>
            </a:endParaRPr>
          </a:p>
          <a:p>
            <a:pPr>
              <a:buFont typeface="Arial"/>
              <a:buChar char="•"/>
            </a:pPr>
            <a:r>
              <a:rPr lang="en-US" sz="3200" dirty="0">
                <a:solidFill>
                  <a:srgbClr val="1F2253"/>
                </a:solidFill>
                <a:latin typeface="Montserrat Classic"/>
                <a:ea typeface="+mn-lt"/>
                <a:cs typeface="+mn-lt"/>
                <a:hlinkClick r:id="rId6">
                  <a:extLst>
                    <a:ext uri="{A12FA001-AC4F-418D-AE19-62706E023703}">
                      <ahyp:hlinkClr xmlns:ahyp="http://schemas.microsoft.com/office/drawing/2018/hyperlinkcolor" val="tx"/>
                    </a:ext>
                  </a:extLst>
                </a:hlinkClick>
              </a:rPr>
              <a:t>Immunization Action Coalition</a:t>
            </a:r>
            <a:br>
              <a:rPr lang="en-US" sz="3200" dirty="0">
                <a:solidFill>
                  <a:srgbClr val="1F2253"/>
                </a:solidFill>
                <a:latin typeface="Montserrat Classic"/>
                <a:ea typeface="+mn-lt"/>
                <a:cs typeface="+mn-lt"/>
              </a:rPr>
            </a:br>
            <a:r>
              <a:rPr lang="en-US" sz="3200" dirty="0">
                <a:solidFill>
                  <a:srgbClr val="1F2253"/>
                </a:solidFill>
                <a:latin typeface="Montserrat Classic"/>
                <a:ea typeface="+mn-lt"/>
                <a:cs typeface="+mn-lt"/>
              </a:rPr>
              <a:t>immunize.org</a:t>
            </a:r>
            <a:endParaRPr lang="en-US" sz="3200" dirty="0">
              <a:solidFill>
                <a:srgbClr val="1F2253"/>
              </a:solidFill>
              <a:latin typeface="Montserrat Classic"/>
              <a:cs typeface="Calibri"/>
            </a:endParaRPr>
          </a:p>
          <a:p>
            <a:pPr>
              <a:buFont typeface="Arial"/>
              <a:buChar char="•"/>
            </a:pPr>
            <a:endParaRPr lang="en-US" sz="3200" dirty="0">
              <a:solidFill>
                <a:srgbClr val="1F2253"/>
              </a:solidFill>
              <a:latin typeface="Montserrat Classic"/>
              <a:ea typeface="+mn-lt"/>
              <a:cs typeface="+mn-lt"/>
            </a:endParaRPr>
          </a:p>
          <a:p>
            <a:pPr>
              <a:buFont typeface="Arial"/>
              <a:buChar char="•"/>
            </a:pPr>
            <a:r>
              <a:rPr lang="en-US" sz="3200" dirty="0">
                <a:solidFill>
                  <a:srgbClr val="1F2253"/>
                </a:solidFill>
                <a:latin typeface="Montserrat Classic"/>
                <a:ea typeface="+mn-lt"/>
                <a:cs typeface="+mn-lt"/>
              </a:rPr>
              <a:t>Children’s Hospital of Philadelphia, </a:t>
            </a:r>
            <a:r>
              <a:rPr lang="en-US" sz="3200" dirty="0">
                <a:solidFill>
                  <a:srgbClr val="1F2253"/>
                </a:solidFill>
                <a:latin typeface="Montserrat Classic"/>
                <a:ea typeface="+mn-lt"/>
                <a:cs typeface="+mn-lt"/>
                <a:hlinkClick r:id="rId7">
                  <a:extLst>
                    <a:ext uri="{A12FA001-AC4F-418D-AE19-62706E023703}">
                      <ahyp:hlinkClr xmlns:ahyp="http://schemas.microsoft.com/office/drawing/2018/hyperlinkcolor" val="tx"/>
                    </a:ext>
                  </a:extLst>
                </a:hlinkClick>
              </a:rPr>
              <a:t>Vaccine Education Center</a:t>
            </a:r>
            <a:br>
              <a:rPr lang="en-US" sz="3200" dirty="0">
                <a:solidFill>
                  <a:srgbClr val="1F2253"/>
                </a:solidFill>
                <a:latin typeface="Montserrat Classic"/>
                <a:ea typeface="+mn-lt"/>
                <a:cs typeface="+mn-lt"/>
              </a:rPr>
            </a:br>
            <a:r>
              <a:rPr lang="en-US" sz="3200" dirty="0">
                <a:solidFill>
                  <a:srgbClr val="1F2253"/>
                </a:solidFill>
                <a:latin typeface="Montserrat Classic"/>
                <a:ea typeface="+mn-lt"/>
                <a:cs typeface="+mn-lt"/>
              </a:rPr>
              <a:t>chop.edu/centers-programs/vaccine-education-center</a:t>
            </a:r>
            <a:endParaRPr lang="en-US" sz="3200" dirty="0">
              <a:solidFill>
                <a:srgbClr val="1F2253"/>
              </a:solidFill>
              <a:latin typeface="Montserrat Classic"/>
              <a:cs typeface="Calibri"/>
            </a:endParaRPr>
          </a:p>
          <a:p>
            <a:pPr>
              <a:buFont typeface="Arial"/>
              <a:buChar char="•"/>
            </a:pPr>
            <a:endParaRPr lang="en-US" sz="3200" dirty="0">
              <a:solidFill>
                <a:srgbClr val="1F2253"/>
              </a:solidFill>
              <a:latin typeface="Montserrat Classic"/>
              <a:ea typeface="+mn-lt"/>
              <a:cs typeface="+mn-lt"/>
            </a:endParaRPr>
          </a:p>
          <a:p>
            <a:pPr>
              <a:buFont typeface="Arial"/>
              <a:buChar char="•"/>
            </a:pPr>
            <a:r>
              <a:rPr lang="en-US" sz="3200" dirty="0">
                <a:solidFill>
                  <a:srgbClr val="1F2253"/>
                </a:solidFill>
                <a:latin typeface="Montserrat Classic"/>
                <a:ea typeface="+mn-lt"/>
                <a:cs typeface="+mn-lt"/>
              </a:rPr>
              <a:t>Stronger.org, </a:t>
            </a:r>
            <a:r>
              <a:rPr lang="en-US" sz="3200" dirty="0">
                <a:solidFill>
                  <a:srgbClr val="1F2253"/>
                </a:solidFill>
                <a:latin typeface="Montserrat Classic"/>
                <a:ea typeface="+mn-lt"/>
                <a:cs typeface="+mn-lt"/>
                <a:hlinkClick r:id="rId8">
                  <a:extLst>
                    <a:ext uri="{A12FA001-AC4F-418D-AE19-62706E023703}">
                      <ahyp:hlinkClr xmlns:ahyp="http://schemas.microsoft.com/office/drawing/2018/hyperlinkcolor" val="tx"/>
                    </a:ext>
                  </a:extLst>
                </a:hlinkClick>
              </a:rPr>
              <a:t>How to Spot Misinformation</a:t>
            </a:r>
            <a:endParaRPr lang="en-US" sz="3200">
              <a:solidFill>
                <a:srgbClr val="1F2253"/>
              </a:solidFill>
              <a:latin typeface="Montserrat Classic"/>
              <a:hlinkClick r:id="rId8">
                <a:extLst>
                  <a:ext uri="{A12FA001-AC4F-418D-AE19-62706E023703}">
                    <ahyp:hlinkClr xmlns:ahyp="http://schemas.microsoft.com/office/drawing/2018/hyperlinkcolor" val="tx"/>
                  </a:ext>
                </a:extLst>
              </a:hlinkClick>
            </a:endParaRPr>
          </a:p>
          <a:p>
            <a:pPr marL="753745" lvl="1" indent="-376555">
              <a:lnSpc>
                <a:spcPts val="4888"/>
              </a:lnSpc>
              <a:buFont typeface="Arial"/>
              <a:buChar char="•"/>
            </a:pPr>
            <a:endParaRPr lang="en-US" sz="3450" dirty="0">
              <a:solidFill>
                <a:srgbClr val="1F2253"/>
              </a:solidFill>
              <a:latin typeface="Montserrat Bold"/>
            </a:endParaRPr>
          </a:p>
        </p:txBody>
      </p:sp>
    </p:spTree>
    <p:extLst>
      <p:ext uri="{BB962C8B-B14F-4D97-AF65-F5344CB8AC3E}">
        <p14:creationId xmlns:p14="http://schemas.microsoft.com/office/powerpoint/2010/main" val="147181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702686" y="9064799"/>
            <a:ext cx="3172408" cy="959653"/>
          </a:xfrm>
          <a:prstGeom prst="rect">
            <a:avLst/>
          </a:prstGeom>
        </p:spPr>
      </p:pic>
      <p:sp>
        <p:nvSpPr>
          <p:cNvPr id="15" name="TextBox 15"/>
          <p:cNvSpPr txBox="1"/>
          <p:nvPr/>
        </p:nvSpPr>
        <p:spPr>
          <a:xfrm>
            <a:off x="6629400" y="1315461"/>
            <a:ext cx="9986829" cy="4627998"/>
          </a:xfrm>
          <a:prstGeom prst="rect">
            <a:avLst/>
          </a:prstGeom>
        </p:spPr>
        <p:txBody>
          <a:bodyPr wrap="square" lIns="0" tIns="0" rIns="0" bIns="0" rtlCol="0" anchor="t">
            <a:spAutoFit/>
          </a:bodyPr>
          <a:lstStyle/>
          <a:p>
            <a:pPr>
              <a:lnSpc>
                <a:spcPts val="5159"/>
              </a:lnSpc>
            </a:pPr>
            <a:r>
              <a:rPr lang="en-US" sz="3685" dirty="0">
                <a:solidFill>
                  <a:srgbClr val="1F2253"/>
                </a:solidFill>
                <a:latin typeface="Montserrat"/>
              </a:rPr>
              <a:t>Treating childhood vaccination as optional would be as dangerous as allowing people to treat traffic signals as optional. </a:t>
            </a:r>
          </a:p>
          <a:p>
            <a:pPr>
              <a:lnSpc>
                <a:spcPts val="5159"/>
              </a:lnSpc>
            </a:pPr>
            <a:endParaRPr lang="en-US" sz="3685" dirty="0">
              <a:solidFill>
                <a:srgbClr val="1F2253"/>
              </a:solidFill>
              <a:latin typeface="Montserrat"/>
            </a:endParaRPr>
          </a:p>
          <a:p>
            <a:pPr>
              <a:lnSpc>
                <a:spcPts val="5159"/>
              </a:lnSpc>
            </a:pPr>
            <a:r>
              <a:rPr lang="en-US" sz="4000" dirty="0">
                <a:solidFill>
                  <a:srgbClr val="1F2253"/>
                </a:solidFill>
                <a:latin typeface="Montserrat" panose="00000500000000000000" pitchFamily="2" charset="0"/>
              </a:rPr>
              <a:t>Freedom is very important to all of us, but the safety of individuals in our community depends on a</a:t>
            </a:r>
            <a:endParaRPr lang="en-US" sz="3685" dirty="0">
              <a:solidFill>
                <a:srgbClr val="1F2253"/>
              </a:solidFill>
              <a:latin typeface="Montserrat" panose="00000500000000000000" pitchFamily="2" charset="0"/>
            </a:endParaRPr>
          </a:p>
        </p:txBody>
      </p:sp>
      <p:sp>
        <p:nvSpPr>
          <p:cNvPr id="17" name="TextBox 17"/>
          <p:cNvSpPr txBox="1"/>
          <p:nvPr/>
        </p:nvSpPr>
        <p:spPr>
          <a:xfrm>
            <a:off x="6624711" y="5943459"/>
            <a:ext cx="13129786" cy="615553"/>
          </a:xfrm>
          <a:prstGeom prst="rect">
            <a:avLst/>
          </a:prstGeom>
        </p:spPr>
        <p:txBody>
          <a:bodyPr wrap="square" lIns="0" tIns="0" rIns="0" bIns="0" rtlCol="0" anchor="t">
            <a:spAutoFit/>
          </a:bodyPr>
          <a:lstStyle/>
          <a:p>
            <a:pPr>
              <a:spcBef>
                <a:spcPct val="0"/>
              </a:spcBef>
            </a:pPr>
            <a:r>
              <a:rPr lang="en-US" sz="4000">
                <a:solidFill>
                  <a:srgbClr val="1F2253"/>
                </a:solidFill>
                <a:latin typeface="Open Sans Bold"/>
              </a:rPr>
              <a:t>balance between rights and responsibilities.</a:t>
            </a:r>
            <a:endParaRPr lang="en-US" sz="4000" dirty="0">
              <a:solidFill>
                <a:srgbClr val="1F2253"/>
              </a:solidFill>
              <a:latin typeface="Open Sans Bold"/>
            </a:endParaRPr>
          </a:p>
        </p:txBody>
      </p:sp>
      <p:pic>
        <p:nvPicPr>
          <p:cNvPr id="1026" name="Picture 2">
            <a:extLst>
              <a:ext uri="{FF2B5EF4-FFF2-40B4-BE49-F238E27FC236}">
                <a16:creationId xmlns:a16="http://schemas.microsoft.com/office/drawing/2014/main" id="{C4B27631-E142-609A-A281-A09AC122E2E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86" y="538970"/>
            <a:ext cx="6139373" cy="920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0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785638" y="733655"/>
            <a:ext cx="3804155" cy="6540403"/>
          </a:xfrm>
          <a:prstGeom prst="rect">
            <a:avLst/>
          </a:prstGeom>
        </p:spPr>
      </p:pic>
      <p:grpSp>
        <p:nvGrpSpPr>
          <p:cNvPr id="3" name="Group 3"/>
          <p:cNvGrpSpPr/>
          <p:nvPr/>
        </p:nvGrpSpPr>
        <p:grpSpPr>
          <a:xfrm>
            <a:off x="9785638" y="7189614"/>
            <a:ext cx="3804155" cy="2068686"/>
            <a:chOff x="0" y="0"/>
            <a:chExt cx="1286838" cy="699778"/>
          </a:xfrm>
        </p:grpSpPr>
        <p:sp>
          <p:nvSpPr>
            <p:cNvPr id="4" name="Freeform 4"/>
            <p:cNvSpPr/>
            <p:nvPr/>
          </p:nvSpPr>
          <p:spPr>
            <a:xfrm>
              <a:off x="0" y="0"/>
              <a:ext cx="1286838" cy="699778"/>
            </a:xfrm>
            <a:custGeom>
              <a:avLst/>
              <a:gdLst/>
              <a:ahLst/>
              <a:cxnLst/>
              <a:rect l="l" t="t" r="r" b="b"/>
              <a:pathLst>
                <a:path w="1286838" h="699778">
                  <a:moveTo>
                    <a:pt x="0" y="0"/>
                  </a:moveTo>
                  <a:lnTo>
                    <a:pt x="1286838" y="0"/>
                  </a:lnTo>
                  <a:lnTo>
                    <a:pt x="1286838" y="699778"/>
                  </a:lnTo>
                  <a:lnTo>
                    <a:pt x="0" y="699778"/>
                  </a:lnTo>
                  <a:close/>
                </a:path>
              </a:pathLst>
            </a:custGeom>
            <a:solidFill>
              <a:srgbClr val="3E65AD"/>
            </a:solidFill>
          </p:spPr>
          <p:txBody>
            <a:bodyPr/>
            <a:lstStyle/>
            <a:p>
              <a:endParaRPr lang="en-US"/>
            </a:p>
          </p:txBody>
        </p:sp>
      </p:grpSp>
      <p:pic>
        <p:nvPicPr>
          <p:cNvPr id="5"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7491859" y="7990592"/>
            <a:ext cx="1652141" cy="466730"/>
          </a:xfrm>
          <a:prstGeom prst="rect">
            <a:avLst/>
          </a:prstGeom>
        </p:spPr>
      </p:pic>
      <p:sp>
        <p:nvSpPr>
          <p:cNvPr id="7" name="TextBox 7"/>
          <p:cNvSpPr txBox="1"/>
          <p:nvPr/>
        </p:nvSpPr>
        <p:spPr>
          <a:xfrm>
            <a:off x="438295" y="427478"/>
            <a:ext cx="10013380" cy="2227863"/>
          </a:xfrm>
          <a:prstGeom prst="rect">
            <a:avLst/>
          </a:prstGeom>
        </p:spPr>
        <p:txBody>
          <a:bodyPr lIns="0" tIns="0" rIns="0" bIns="0" rtlCol="0" anchor="t">
            <a:spAutoFit/>
          </a:bodyPr>
          <a:lstStyle/>
          <a:p>
            <a:pPr>
              <a:lnSpc>
                <a:spcPts val="8927"/>
              </a:lnSpc>
              <a:spcBef>
                <a:spcPct val="0"/>
              </a:spcBef>
            </a:pPr>
            <a:r>
              <a:rPr lang="en-US" sz="6376">
                <a:solidFill>
                  <a:srgbClr val="1F2253"/>
                </a:solidFill>
                <a:latin typeface="Open Sans Bold"/>
              </a:rPr>
              <a:t>These infections have serious consequences. </a:t>
            </a:r>
          </a:p>
        </p:txBody>
      </p:sp>
      <p:sp>
        <p:nvSpPr>
          <p:cNvPr id="8" name="TextBox 8"/>
          <p:cNvSpPr txBox="1"/>
          <p:nvPr/>
        </p:nvSpPr>
        <p:spPr>
          <a:xfrm>
            <a:off x="438295" y="3302751"/>
            <a:ext cx="9347344" cy="3971306"/>
          </a:xfrm>
          <a:prstGeom prst="rect">
            <a:avLst/>
          </a:prstGeom>
        </p:spPr>
        <p:txBody>
          <a:bodyPr lIns="0" tIns="0" rIns="0" bIns="0" rtlCol="0" anchor="t">
            <a:spAutoFit/>
          </a:bodyPr>
          <a:lstStyle/>
          <a:p>
            <a:pPr>
              <a:lnSpc>
                <a:spcPts val="6334"/>
              </a:lnSpc>
              <a:spcBef>
                <a:spcPct val="0"/>
              </a:spcBef>
            </a:pPr>
            <a:r>
              <a:rPr lang="en-US" sz="4524">
                <a:solidFill>
                  <a:srgbClr val="1F2253"/>
                </a:solidFill>
                <a:latin typeface="Montserrat"/>
              </a:rPr>
              <a:t>The notion that these diseases are “mild” is medically inaccurate.</a:t>
            </a:r>
          </a:p>
          <a:p>
            <a:pPr>
              <a:lnSpc>
                <a:spcPts val="6334"/>
              </a:lnSpc>
              <a:spcBef>
                <a:spcPct val="0"/>
              </a:spcBef>
            </a:pPr>
            <a:endParaRPr lang="en-US" sz="4524">
              <a:solidFill>
                <a:srgbClr val="1F2253"/>
              </a:solidFill>
              <a:latin typeface="Montserrat"/>
            </a:endParaRPr>
          </a:p>
          <a:p>
            <a:pPr>
              <a:lnSpc>
                <a:spcPts val="6334"/>
              </a:lnSpc>
              <a:spcBef>
                <a:spcPct val="0"/>
              </a:spcBef>
            </a:pPr>
            <a:endParaRPr lang="en-US" sz="4524">
              <a:solidFill>
                <a:srgbClr val="1F2253"/>
              </a:solidFill>
              <a:latin typeface="Montserrat"/>
            </a:endParaRPr>
          </a:p>
        </p:txBody>
      </p:sp>
      <p:sp>
        <p:nvSpPr>
          <p:cNvPr id="9" name="TextBox 9"/>
          <p:cNvSpPr txBox="1"/>
          <p:nvPr/>
        </p:nvSpPr>
        <p:spPr>
          <a:xfrm>
            <a:off x="438295" y="6045587"/>
            <a:ext cx="8435874" cy="2371217"/>
          </a:xfrm>
          <a:prstGeom prst="rect">
            <a:avLst/>
          </a:prstGeom>
        </p:spPr>
        <p:txBody>
          <a:bodyPr lIns="0" tIns="0" rIns="0" bIns="0" rtlCol="0" anchor="t">
            <a:spAutoFit/>
          </a:bodyPr>
          <a:lstStyle/>
          <a:p>
            <a:pPr>
              <a:lnSpc>
                <a:spcPts val="6328"/>
              </a:lnSpc>
              <a:spcBef>
                <a:spcPct val="0"/>
              </a:spcBef>
            </a:pPr>
            <a:r>
              <a:rPr lang="en-US" sz="4520">
                <a:solidFill>
                  <a:srgbClr val="1F2253"/>
                </a:solidFill>
                <a:latin typeface="Montserrat Bold"/>
              </a:rPr>
              <a:t>Vaccine-preventable diseases cause permanent consequences such as:</a:t>
            </a:r>
          </a:p>
        </p:txBody>
      </p:sp>
      <p:sp>
        <p:nvSpPr>
          <p:cNvPr id="10" name="TextBox 10"/>
          <p:cNvSpPr txBox="1"/>
          <p:nvPr/>
        </p:nvSpPr>
        <p:spPr>
          <a:xfrm>
            <a:off x="9871363" y="7308500"/>
            <a:ext cx="3804155" cy="1700156"/>
          </a:xfrm>
          <a:prstGeom prst="rect">
            <a:avLst/>
          </a:prstGeom>
        </p:spPr>
        <p:txBody>
          <a:bodyPr lIns="0" tIns="0" rIns="0" bIns="0" rtlCol="0" anchor="t">
            <a:spAutoFit/>
          </a:bodyPr>
          <a:lstStyle/>
          <a:p>
            <a:pPr>
              <a:lnSpc>
                <a:spcPts val="3415"/>
              </a:lnSpc>
              <a:spcBef>
                <a:spcPct val="0"/>
              </a:spcBef>
            </a:pPr>
            <a:r>
              <a:rPr lang="en-US" sz="2439">
                <a:solidFill>
                  <a:srgbClr val="CCDEFF"/>
                </a:solidFill>
                <a:latin typeface="Montserrat Bold Italics"/>
              </a:rPr>
              <a:t>The picture above shows a man with muscle wasting due to paralysis from polio)</a:t>
            </a:r>
          </a:p>
        </p:txBody>
      </p:sp>
      <p:sp>
        <p:nvSpPr>
          <p:cNvPr id="11" name="TextBox 11"/>
          <p:cNvSpPr txBox="1"/>
          <p:nvPr/>
        </p:nvSpPr>
        <p:spPr>
          <a:xfrm>
            <a:off x="13589794" y="659467"/>
            <a:ext cx="4698206" cy="5313680"/>
          </a:xfrm>
          <a:prstGeom prst="rect">
            <a:avLst/>
          </a:prstGeom>
        </p:spPr>
        <p:txBody>
          <a:bodyPr lIns="0" tIns="0" rIns="0" bIns="0" rtlCol="0" anchor="t">
            <a:spAutoFit/>
          </a:bodyPr>
          <a:lstStyle/>
          <a:p>
            <a:pPr marL="820421" lvl="1" indent="-410210">
              <a:lnSpc>
                <a:spcPts val="5320"/>
              </a:lnSpc>
              <a:buFont typeface="Arial"/>
              <a:buChar char="•"/>
            </a:pPr>
            <a:r>
              <a:rPr lang="en-US" sz="3800">
                <a:solidFill>
                  <a:srgbClr val="1F2253"/>
                </a:solidFill>
                <a:latin typeface="Montserrat"/>
              </a:rPr>
              <a:t>paralysis </a:t>
            </a:r>
          </a:p>
          <a:p>
            <a:pPr marL="820421" lvl="1" indent="-410210">
              <a:lnSpc>
                <a:spcPts val="5320"/>
              </a:lnSpc>
              <a:buFont typeface="Arial"/>
              <a:buChar char="•"/>
            </a:pPr>
            <a:r>
              <a:rPr lang="en-US" sz="3800">
                <a:solidFill>
                  <a:srgbClr val="1F2253"/>
                </a:solidFill>
                <a:latin typeface="Montserrat"/>
              </a:rPr>
              <a:t>limb amputation </a:t>
            </a:r>
          </a:p>
          <a:p>
            <a:pPr marL="820421" lvl="1" indent="-410210">
              <a:lnSpc>
                <a:spcPts val="5320"/>
              </a:lnSpc>
              <a:buFont typeface="Arial"/>
              <a:buChar char="•"/>
            </a:pPr>
            <a:r>
              <a:rPr lang="en-US" sz="3800">
                <a:solidFill>
                  <a:srgbClr val="1F2253"/>
                </a:solidFill>
                <a:latin typeface="Montserrat"/>
              </a:rPr>
              <a:t>hearing loss</a:t>
            </a:r>
          </a:p>
          <a:p>
            <a:pPr marL="820421" lvl="1" indent="-410210">
              <a:lnSpc>
                <a:spcPts val="5320"/>
              </a:lnSpc>
              <a:buFont typeface="Arial"/>
              <a:buChar char="•"/>
            </a:pPr>
            <a:r>
              <a:rPr lang="en-US" sz="3800">
                <a:solidFill>
                  <a:srgbClr val="1F2253"/>
                </a:solidFill>
                <a:latin typeface="Montserrat"/>
              </a:rPr>
              <a:t>blindness</a:t>
            </a:r>
          </a:p>
          <a:p>
            <a:pPr marL="820421" lvl="1" indent="-410210">
              <a:lnSpc>
                <a:spcPts val="5320"/>
              </a:lnSpc>
              <a:buFont typeface="Arial"/>
              <a:buChar char="•"/>
            </a:pPr>
            <a:r>
              <a:rPr lang="en-US" sz="3800">
                <a:solidFill>
                  <a:srgbClr val="1F2253"/>
                </a:solidFill>
                <a:latin typeface="Montserrat"/>
              </a:rPr>
              <a:t>seizures</a:t>
            </a:r>
          </a:p>
          <a:p>
            <a:pPr marL="820421" lvl="1" indent="-410210">
              <a:lnSpc>
                <a:spcPts val="5320"/>
              </a:lnSpc>
              <a:buFont typeface="Arial"/>
              <a:buChar char="•"/>
            </a:pPr>
            <a:r>
              <a:rPr lang="en-US" sz="3800">
                <a:solidFill>
                  <a:srgbClr val="1F2253"/>
                </a:solidFill>
                <a:latin typeface="Montserrat"/>
              </a:rPr>
              <a:t>brain damage </a:t>
            </a:r>
          </a:p>
          <a:p>
            <a:pPr marL="820421" lvl="1" indent="-410210">
              <a:lnSpc>
                <a:spcPts val="5320"/>
              </a:lnSpc>
              <a:buFont typeface="Arial"/>
              <a:buChar char="•"/>
            </a:pPr>
            <a:r>
              <a:rPr lang="en-US" sz="3800">
                <a:solidFill>
                  <a:srgbClr val="1F2253"/>
                </a:solidFill>
                <a:latin typeface="Montserrat Italics"/>
              </a:rPr>
              <a:t>death</a:t>
            </a:r>
          </a:p>
        </p:txBody>
      </p:sp>
      <p:sp>
        <p:nvSpPr>
          <p:cNvPr id="12" name="TextBox 12"/>
          <p:cNvSpPr txBox="1"/>
          <p:nvPr/>
        </p:nvSpPr>
        <p:spPr>
          <a:xfrm>
            <a:off x="9785638" y="9303818"/>
            <a:ext cx="2819087" cy="945082"/>
          </a:xfrm>
          <a:prstGeom prst="rect">
            <a:avLst/>
          </a:prstGeom>
        </p:spPr>
        <p:txBody>
          <a:bodyPr lIns="0" tIns="0" rIns="0" bIns="0" rtlCol="0" anchor="t">
            <a:spAutoFit/>
          </a:bodyPr>
          <a:lstStyle/>
          <a:p>
            <a:pPr>
              <a:lnSpc>
                <a:spcPts val="2531"/>
              </a:lnSpc>
              <a:spcBef>
                <a:spcPct val="0"/>
              </a:spcBef>
            </a:pPr>
            <a:r>
              <a:rPr lang="en-US" sz="1807" dirty="0">
                <a:solidFill>
                  <a:srgbClr val="1F2253"/>
                </a:solidFill>
                <a:latin typeface="Montserrat Bold Italics"/>
              </a:rPr>
              <a:t>Photo Source: https://en.wikipedia.org/wiki/Polio</a:t>
            </a:r>
          </a:p>
        </p:txBody>
      </p:sp>
    </p:spTree>
    <p:extLst>
      <p:ext uri="{BB962C8B-B14F-4D97-AF65-F5344CB8AC3E}">
        <p14:creationId xmlns:p14="http://schemas.microsoft.com/office/powerpoint/2010/main" val="235678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pic>
        <p:nvPicPr>
          <p:cNvPr id="3" name="Picture 3"/>
          <p:cNvPicPr>
            <a:picLocks noChangeAspect="1"/>
          </p:cNvPicPr>
          <p:nvPr/>
        </p:nvPicPr>
        <p:blipFill>
          <a:blip r:embed="rId3">
            <a:alphaModFix amt="6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4108510" y="2371998"/>
            <a:ext cx="4048082" cy="3339667"/>
          </a:xfrm>
          <a:prstGeom prst="rect">
            <a:avLst/>
          </a:prstGeom>
        </p:spPr>
      </p:pic>
      <p:grpSp>
        <p:nvGrpSpPr>
          <p:cNvPr id="4" name="Group 4"/>
          <p:cNvGrpSpPr/>
          <p:nvPr/>
        </p:nvGrpSpPr>
        <p:grpSpPr>
          <a:xfrm>
            <a:off x="11895965" y="5947786"/>
            <a:ext cx="6392035" cy="1896492"/>
            <a:chOff x="0" y="0"/>
            <a:chExt cx="2162244" cy="641529"/>
          </a:xfrm>
        </p:grpSpPr>
        <p:sp>
          <p:nvSpPr>
            <p:cNvPr id="5" name="Freeform 5"/>
            <p:cNvSpPr/>
            <p:nvPr/>
          </p:nvSpPr>
          <p:spPr>
            <a:xfrm>
              <a:off x="0" y="0"/>
              <a:ext cx="2162244" cy="641529"/>
            </a:xfrm>
            <a:custGeom>
              <a:avLst/>
              <a:gdLst/>
              <a:ahLst/>
              <a:cxnLst/>
              <a:rect l="l" t="t" r="r" b="b"/>
              <a:pathLst>
                <a:path w="2162244" h="641529">
                  <a:moveTo>
                    <a:pt x="0" y="0"/>
                  </a:moveTo>
                  <a:lnTo>
                    <a:pt x="2162244" y="0"/>
                  </a:lnTo>
                  <a:lnTo>
                    <a:pt x="2162244" y="641529"/>
                  </a:lnTo>
                  <a:lnTo>
                    <a:pt x="0" y="641529"/>
                  </a:lnTo>
                  <a:close/>
                </a:path>
              </a:pathLst>
            </a:custGeom>
            <a:solidFill>
              <a:srgbClr val="FFD865"/>
            </a:solidFill>
          </p:spPr>
          <p:txBody>
            <a:bodyPr/>
            <a:lstStyle/>
            <a:p>
              <a:endParaRPr lang="en-US"/>
            </a:p>
          </p:txBody>
        </p:sp>
      </p:grpSp>
      <p:sp>
        <p:nvSpPr>
          <p:cNvPr id="6" name="TextBox 6"/>
          <p:cNvSpPr txBox="1"/>
          <p:nvPr/>
        </p:nvSpPr>
        <p:spPr>
          <a:xfrm>
            <a:off x="373431" y="2982942"/>
            <a:ext cx="10989364" cy="6326915"/>
          </a:xfrm>
          <a:prstGeom prst="rect">
            <a:avLst/>
          </a:prstGeom>
        </p:spPr>
        <p:txBody>
          <a:bodyPr lIns="0" tIns="0" rIns="0" bIns="0" rtlCol="0" anchor="t">
            <a:spAutoFit/>
          </a:bodyPr>
          <a:lstStyle/>
          <a:p>
            <a:pPr marL="709619" lvl="1" indent="-354809">
              <a:lnSpc>
                <a:spcPts val="4601"/>
              </a:lnSpc>
              <a:spcBef>
                <a:spcPct val="0"/>
              </a:spcBef>
              <a:buFont typeface="Arial"/>
              <a:buChar char="•"/>
            </a:pPr>
            <a:r>
              <a:rPr lang="en-US" sz="3286" dirty="0">
                <a:solidFill>
                  <a:srgbClr val="1F2253"/>
                </a:solidFill>
                <a:latin typeface="Montserrat"/>
              </a:rPr>
              <a:t>Vaccine-preventable diseases such as measles, mumps, and pertussis continue to infect U.S. children, resulting in hospitalizations and deaths every year.</a:t>
            </a:r>
          </a:p>
          <a:p>
            <a:pPr marL="709619" lvl="1" indent="-354809">
              <a:lnSpc>
                <a:spcPts val="4601"/>
              </a:lnSpc>
              <a:spcBef>
                <a:spcPct val="0"/>
              </a:spcBef>
              <a:buFont typeface="Arial"/>
              <a:buChar char="•"/>
            </a:pPr>
            <a:r>
              <a:rPr lang="en-US" sz="3286" dirty="0">
                <a:solidFill>
                  <a:srgbClr val="1F2253"/>
                </a:solidFill>
                <a:latin typeface="Montserrat"/>
              </a:rPr>
              <a:t>Tetanus spores are in the soil and will never be eradicated.</a:t>
            </a:r>
          </a:p>
          <a:p>
            <a:pPr marL="709619" lvl="1" indent="-354809">
              <a:lnSpc>
                <a:spcPts val="4601"/>
              </a:lnSpc>
              <a:spcBef>
                <a:spcPct val="0"/>
              </a:spcBef>
              <a:buFont typeface="Arial"/>
              <a:buChar char="•"/>
            </a:pPr>
            <a:r>
              <a:rPr lang="en-US" sz="3286" dirty="0">
                <a:solidFill>
                  <a:srgbClr val="1F2253"/>
                </a:solidFill>
                <a:latin typeface="Montserrat"/>
              </a:rPr>
              <a:t>Some of these diseases are abroad. If children are not vaccinated, they could easily be infected from contact – even indirect contact – with a traveler.</a:t>
            </a:r>
          </a:p>
          <a:p>
            <a:pPr>
              <a:lnSpc>
                <a:spcPts val="4601"/>
              </a:lnSpc>
              <a:spcBef>
                <a:spcPct val="0"/>
              </a:spcBef>
            </a:pPr>
            <a:endParaRPr lang="en-US" sz="3286" dirty="0">
              <a:solidFill>
                <a:srgbClr val="1F2253"/>
              </a:solidFill>
              <a:latin typeface="Montserrat"/>
            </a:endParaRPr>
          </a:p>
        </p:txBody>
      </p:sp>
      <p:pic>
        <p:nvPicPr>
          <p:cNvPr id="7" name="Picture 7"/>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59526"/>
          <a:stretch>
            <a:fillRect/>
          </a:stretch>
        </p:blipFill>
        <p:spPr>
          <a:xfrm rot="62647">
            <a:off x="11290416" y="5874273"/>
            <a:ext cx="1472600" cy="1469002"/>
          </a:xfrm>
          <a:prstGeom prst="rect">
            <a:avLst/>
          </a:prstGeom>
        </p:spPr>
      </p:pic>
      <p:sp>
        <p:nvSpPr>
          <p:cNvPr id="8" name="TextBox 8"/>
          <p:cNvSpPr txBox="1"/>
          <p:nvPr/>
        </p:nvSpPr>
        <p:spPr>
          <a:xfrm>
            <a:off x="523765" y="379226"/>
            <a:ext cx="18063529" cy="2228723"/>
          </a:xfrm>
          <a:prstGeom prst="rect">
            <a:avLst/>
          </a:prstGeom>
        </p:spPr>
        <p:txBody>
          <a:bodyPr lIns="0" tIns="0" rIns="0" bIns="0" rtlCol="0" anchor="t">
            <a:spAutoFit/>
          </a:bodyPr>
          <a:lstStyle/>
          <a:p>
            <a:pPr>
              <a:lnSpc>
                <a:spcPts val="8932"/>
              </a:lnSpc>
              <a:spcBef>
                <a:spcPct val="0"/>
              </a:spcBef>
            </a:pPr>
            <a:r>
              <a:rPr lang="en-US" sz="6380">
                <a:solidFill>
                  <a:srgbClr val="1F2253"/>
                </a:solidFill>
                <a:latin typeface="Open Sans Bold"/>
              </a:rPr>
              <a:t>These infections are still among us or are just a plane ride away.</a:t>
            </a:r>
          </a:p>
        </p:txBody>
      </p:sp>
      <p:sp>
        <p:nvSpPr>
          <p:cNvPr id="9" name="TextBox 9"/>
          <p:cNvSpPr txBox="1"/>
          <p:nvPr/>
        </p:nvSpPr>
        <p:spPr>
          <a:xfrm>
            <a:off x="11362796" y="7891902"/>
            <a:ext cx="6512298" cy="340193"/>
          </a:xfrm>
          <a:prstGeom prst="rect">
            <a:avLst/>
          </a:prstGeom>
        </p:spPr>
        <p:txBody>
          <a:bodyPr lIns="0" tIns="0" rIns="0" bIns="0" rtlCol="0" anchor="t">
            <a:spAutoFit/>
          </a:bodyPr>
          <a:lstStyle/>
          <a:p>
            <a:pPr algn="r">
              <a:lnSpc>
                <a:spcPts val="2774"/>
              </a:lnSpc>
            </a:pPr>
            <a:r>
              <a:rPr lang="en-US" sz="1981">
                <a:solidFill>
                  <a:srgbClr val="315FB6"/>
                </a:solidFill>
                <a:latin typeface="Glacial Indifference Italics"/>
              </a:rPr>
              <a:t>Statistic from Nurture KC's Statewide Immunization Poll</a:t>
            </a:r>
          </a:p>
        </p:txBody>
      </p:sp>
      <p:sp>
        <p:nvSpPr>
          <p:cNvPr id="10" name="TextBox 10"/>
          <p:cNvSpPr txBox="1"/>
          <p:nvPr/>
        </p:nvSpPr>
        <p:spPr>
          <a:xfrm>
            <a:off x="11990770" y="8358526"/>
            <a:ext cx="1571015" cy="284117"/>
          </a:xfrm>
          <a:prstGeom prst="rect">
            <a:avLst/>
          </a:prstGeom>
        </p:spPr>
        <p:txBody>
          <a:bodyPr lIns="0" tIns="0" rIns="0" bIns="0" rtlCol="0" anchor="t">
            <a:spAutoFit/>
          </a:bodyPr>
          <a:lstStyle/>
          <a:p>
            <a:pPr algn="ctr">
              <a:lnSpc>
                <a:spcPts val="2347"/>
              </a:lnSpc>
              <a:spcBef>
                <a:spcPct val="0"/>
              </a:spcBef>
            </a:pPr>
            <a:r>
              <a:rPr lang="en-US" sz="1676">
                <a:solidFill>
                  <a:srgbClr val="315FB6"/>
                </a:solidFill>
                <a:latin typeface="Montserrat Bold Italics"/>
              </a:rPr>
              <a:t>bit.ly/353gLpw</a:t>
            </a:r>
          </a:p>
        </p:txBody>
      </p:sp>
      <p:sp>
        <p:nvSpPr>
          <p:cNvPr id="11" name="TextBox 11"/>
          <p:cNvSpPr txBox="1"/>
          <p:nvPr/>
        </p:nvSpPr>
        <p:spPr>
          <a:xfrm>
            <a:off x="12408196" y="6667483"/>
            <a:ext cx="5653663" cy="982618"/>
          </a:xfrm>
          <a:prstGeom prst="rect">
            <a:avLst/>
          </a:prstGeom>
        </p:spPr>
        <p:txBody>
          <a:bodyPr lIns="0" tIns="0" rIns="0" bIns="0" rtlCol="0" anchor="t">
            <a:spAutoFit/>
          </a:bodyPr>
          <a:lstStyle/>
          <a:p>
            <a:pPr algn="r">
              <a:lnSpc>
                <a:spcPts val="2635"/>
              </a:lnSpc>
              <a:spcBef>
                <a:spcPct val="0"/>
              </a:spcBef>
            </a:pPr>
            <a:r>
              <a:rPr lang="en-US" sz="1882">
                <a:solidFill>
                  <a:srgbClr val="000000"/>
                </a:solidFill>
                <a:latin typeface="Montserrat"/>
              </a:rPr>
              <a:t>believe taking vaccines for such diseases as measles, mumps and polio is “extremely” or “very important” to maintaining good health.</a:t>
            </a:r>
          </a:p>
        </p:txBody>
      </p:sp>
      <p:sp>
        <p:nvSpPr>
          <p:cNvPr id="12" name="TextBox 12"/>
          <p:cNvSpPr txBox="1"/>
          <p:nvPr/>
        </p:nvSpPr>
        <p:spPr>
          <a:xfrm>
            <a:off x="14103594" y="5929042"/>
            <a:ext cx="4024941" cy="679732"/>
          </a:xfrm>
          <a:prstGeom prst="rect">
            <a:avLst/>
          </a:prstGeom>
        </p:spPr>
        <p:txBody>
          <a:bodyPr lIns="0" tIns="0" rIns="0" bIns="0" rtlCol="0" anchor="t">
            <a:spAutoFit/>
          </a:bodyPr>
          <a:lstStyle/>
          <a:p>
            <a:pPr algn="ctr">
              <a:lnSpc>
                <a:spcPts val="5599"/>
              </a:lnSpc>
              <a:spcBef>
                <a:spcPct val="0"/>
              </a:spcBef>
            </a:pPr>
            <a:r>
              <a:rPr lang="en-US" sz="3999">
                <a:solidFill>
                  <a:srgbClr val="1F2253"/>
                </a:solidFill>
                <a:latin typeface="Open Sans Bold"/>
              </a:rPr>
              <a:t>95% of Kansans </a:t>
            </a:r>
          </a:p>
        </p:txBody>
      </p:sp>
    </p:spTree>
    <p:extLst>
      <p:ext uri="{BB962C8B-B14F-4D97-AF65-F5344CB8AC3E}">
        <p14:creationId xmlns:p14="http://schemas.microsoft.com/office/powerpoint/2010/main" val="50842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3"/>
          <p:cNvSpPr txBox="1"/>
          <p:nvPr/>
        </p:nvSpPr>
        <p:spPr>
          <a:xfrm>
            <a:off x="748569" y="1996597"/>
            <a:ext cx="7466122" cy="8157053"/>
          </a:xfrm>
          <a:prstGeom prst="rect">
            <a:avLst/>
          </a:prstGeom>
        </p:spPr>
        <p:txBody>
          <a:bodyPr lIns="0" tIns="0" rIns="0" bIns="0" rtlCol="0" anchor="t">
            <a:spAutoFit/>
          </a:bodyPr>
          <a:lstStyle/>
          <a:p>
            <a:pPr marL="719349" lvl="1" indent="-359674">
              <a:lnSpc>
                <a:spcPts val="4664"/>
              </a:lnSpc>
              <a:buFont typeface="Arial"/>
              <a:buChar char="•"/>
            </a:pPr>
            <a:r>
              <a:rPr lang="en-US" sz="3331" dirty="0">
                <a:solidFill>
                  <a:srgbClr val="1F2253"/>
                </a:solidFill>
                <a:latin typeface="Montserrat Bold"/>
              </a:rPr>
              <a:t>Before being licensed in the U.S., scientists, doctors, and the federal government carefully review the data in phases to make sure the vaccines are safe.</a:t>
            </a:r>
          </a:p>
          <a:p>
            <a:pPr marL="719349" lvl="1" indent="-359674">
              <a:lnSpc>
                <a:spcPts val="4664"/>
              </a:lnSpc>
              <a:spcBef>
                <a:spcPct val="0"/>
              </a:spcBef>
              <a:buFont typeface="Arial"/>
              <a:buChar char="•"/>
            </a:pPr>
            <a:r>
              <a:rPr lang="en-US" sz="3331" dirty="0">
                <a:solidFill>
                  <a:srgbClr val="1F2253"/>
                </a:solidFill>
                <a:latin typeface="Montserrat Bold"/>
              </a:rPr>
              <a:t>The FDA licenses vaccines only after randomized controlled trials; then there is continuous monitoring after licensure. </a:t>
            </a:r>
          </a:p>
          <a:p>
            <a:pPr marL="719349" lvl="1" indent="-359674">
              <a:lnSpc>
                <a:spcPts val="4664"/>
              </a:lnSpc>
              <a:spcBef>
                <a:spcPct val="0"/>
              </a:spcBef>
              <a:buFont typeface="Arial"/>
              <a:buChar char="•"/>
            </a:pPr>
            <a:r>
              <a:rPr lang="en-US" sz="3331" dirty="0">
                <a:solidFill>
                  <a:srgbClr val="1F2253"/>
                </a:solidFill>
                <a:latin typeface="Montserrat Bold"/>
              </a:rPr>
              <a:t>Standards are high because vaccines are given to healthy people.</a:t>
            </a:r>
          </a:p>
          <a:p>
            <a:pPr>
              <a:lnSpc>
                <a:spcPts val="4664"/>
              </a:lnSpc>
            </a:pPr>
            <a:endParaRPr lang="en-US" sz="3331" dirty="0">
              <a:solidFill>
                <a:srgbClr val="1F2253"/>
              </a:solidFill>
              <a:latin typeface="Montserrat Bold"/>
            </a:endParaRPr>
          </a:p>
        </p:txBody>
      </p:sp>
      <p:pic>
        <p:nvPicPr>
          <p:cNvPr id="4" name="Picture 4"/>
          <p:cNvPicPr>
            <a:picLocks noChangeAspect="1"/>
          </p:cNvPicPr>
          <p:nvPr/>
        </p:nvPicPr>
        <p:blipFill>
          <a:blip r:embed="rId3"/>
          <a:srcRect/>
          <a:stretch>
            <a:fillRect/>
          </a:stretch>
        </p:blipFill>
        <p:spPr>
          <a:xfrm>
            <a:off x="8960623" y="1744227"/>
            <a:ext cx="8867669" cy="6798546"/>
          </a:xfrm>
          <a:prstGeom prst="rect">
            <a:avLst/>
          </a:prstGeom>
        </p:spPr>
      </p:pic>
      <p:sp>
        <p:nvSpPr>
          <p:cNvPr id="5" name="TextBox 5"/>
          <p:cNvSpPr txBox="1"/>
          <p:nvPr/>
        </p:nvSpPr>
        <p:spPr>
          <a:xfrm>
            <a:off x="152400" y="411367"/>
            <a:ext cx="16718638" cy="1110842"/>
          </a:xfrm>
          <a:prstGeom prst="rect">
            <a:avLst/>
          </a:prstGeom>
        </p:spPr>
        <p:txBody>
          <a:bodyPr wrap="square" lIns="0" tIns="0" rIns="0" bIns="0" rtlCol="0" anchor="t">
            <a:spAutoFit/>
          </a:bodyPr>
          <a:lstStyle/>
          <a:p>
            <a:pPr algn="ctr">
              <a:lnSpc>
                <a:spcPts val="9122"/>
              </a:lnSpc>
              <a:spcBef>
                <a:spcPct val="0"/>
              </a:spcBef>
            </a:pPr>
            <a:r>
              <a:rPr lang="en-US" sz="6516" dirty="0">
                <a:solidFill>
                  <a:srgbClr val="1F2253"/>
                </a:solidFill>
                <a:latin typeface="Open Sans Bold"/>
              </a:rPr>
              <a:t>U.S. vaccine safety standards are high.</a:t>
            </a:r>
          </a:p>
        </p:txBody>
      </p:sp>
      <p:sp>
        <p:nvSpPr>
          <p:cNvPr id="6" name="TextBox 6"/>
          <p:cNvSpPr txBox="1"/>
          <p:nvPr/>
        </p:nvSpPr>
        <p:spPr>
          <a:xfrm>
            <a:off x="8960623" y="8672472"/>
            <a:ext cx="4433834" cy="412948"/>
          </a:xfrm>
          <a:prstGeom prst="rect">
            <a:avLst/>
          </a:prstGeom>
        </p:spPr>
        <p:txBody>
          <a:bodyPr lIns="0" tIns="0" rIns="0" bIns="0" rtlCol="0" anchor="t">
            <a:spAutoFit/>
          </a:bodyPr>
          <a:lstStyle/>
          <a:p>
            <a:pPr>
              <a:lnSpc>
                <a:spcPts val="3307"/>
              </a:lnSpc>
              <a:spcBef>
                <a:spcPct val="0"/>
              </a:spcBef>
            </a:pPr>
            <a:r>
              <a:rPr lang="en-US" sz="2362">
                <a:solidFill>
                  <a:srgbClr val="1F2253"/>
                </a:solidFill>
                <a:latin typeface="Montserrat"/>
              </a:rPr>
              <a:t>Source: CDC</a:t>
            </a:r>
          </a:p>
        </p:txBody>
      </p:sp>
    </p:spTree>
    <p:extLst>
      <p:ext uri="{BB962C8B-B14F-4D97-AF65-F5344CB8AC3E}">
        <p14:creationId xmlns:p14="http://schemas.microsoft.com/office/powerpoint/2010/main" val="423748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273101" y="912484"/>
            <a:ext cx="14051241" cy="9374516"/>
          </a:xfrm>
          <a:prstGeom prst="rect">
            <a:avLst/>
          </a:prstGeom>
        </p:spPr>
      </p:pic>
      <p:grpSp>
        <p:nvGrpSpPr>
          <p:cNvPr id="3" name="Group 3"/>
          <p:cNvGrpSpPr/>
          <p:nvPr/>
        </p:nvGrpSpPr>
        <p:grpSpPr>
          <a:xfrm>
            <a:off x="2034457" y="8191523"/>
            <a:ext cx="7786934" cy="1684368"/>
            <a:chOff x="0" y="0"/>
            <a:chExt cx="2634099" cy="569774"/>
          </a:xfrm>
        </p:grpSpPr>
        <p:sp>
          <p:nvSpPr>
            <p:cNvPr id="4" name="Freeform 4"/>
            <p:cNvSpPr/>
            <p:nvPr/>
          </p:nvSpPr>
          <p:spPr>
            <a:xfrm>
              <a:off x="0" y="0"/>
              <a:ext cx="2634099" cy="569774"/>
            </a:xfrm>
            <a:custGeom>
              <a:avLst/>
              <a:gdLst/>
              <a:ahLst/>
              <a:cxnLst/>
              <a:rect l="l" t="t" r="r" b="b"/>
              <a:pathLst>
                <a:path w="2634099" h="569774">
                  <a:moveTo>
                    <a:pt x="0" y="0"/>
                  </a:moveTo>
                  <a:lnTo>
                    <a:pt x="2634099" y="0"/>
                  </a:lnTo>
                  <a:lnTo>
                    <a:pt x="2634099" y="569774"/>
                  </a:lnTo>
                  <a:lnTo>
                    <a:pt x="0" y="569774"/>
                  </a:lnTo>
                  <a:close/>
                </a:path>
              </a:pathLst>
            </a:custGeom>
            <a:solidFill>
              <a:srgbClr val="FFD865"/>
            </a:solidFill>
          </p:spPr>
          <p:txBody>
            <a:bodyPr/>
            <a:lstStyle/>
            <a:p>
              <a:endParaRPr lang="en-US"/>
            </a:p>
          </p:txBody>
        </p:sp>
      </p:grpSp>
      <p:pic>
        <p:nvPicPr>
          <p:cNvPr id="5" name="Picture 5"/>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712652">
            <a:off x="839040" y="7570634"/>
            <a:ext cx="2390836" cy="293354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8091069" y="8384668"/>
            <a:ext cx="1730322" cy="1491223"/>
          </a:xfrm>
          <a:prstGeom prst="rect">
            <a:avLst/>
          </a:prstGeom>
        </p:spPr>
      </p:pic>
      <p:sp>
        <p:nvSpPr>
          <p:cNvPr id="7" name="TextBox 7"/>
          <p:cNvSpPr txBox="1"/>
          <p:nvPr/>
        </p:nvSpPr>
        <p:spPr>
          <a:xfrm>
            <a:off x="562742" y="377906"/>
            <a:ext cx="12839700" cy="1618464"/>
          </a:xfrm>
          <a:prstGeom prst="rect">
            <a:avLst/>
          </a:prstGeom>
        </p:spPr>
        <p:txBody>
          <a:bodyPr wrap="square" lIns="0" tIns="0" rIns="0" bIns="0" rtlCol="0" anchor="t">
            <a:spAutoFit/>
          </a:bodyPr>
          <a:lstStyle/>
          <a:p>
            <a:pPr algn="ctr">
              <a:lnSpc>
                <a:spcPts val="13411"/>
              </a:lnSpc>
              <a:spcBef>
                <a:spcPct val="0"/>
              </a:spcBef>
            </a:pPr>
            <a:r>
              <a:rPr lang="en-US" sz="9579" dirty="0">
                <a:solidFill>
                  <a:srgbClr val="1F2253"/>
                </a:solidFill>
                <a:latin typeface="Open Sans Bold"/>
              </a:rPr>
              <a:t>Vaccines Save Lives</a:t>
            </a:r>
          </a:p>
        </p:txBody>
      </p:sp>
      <p:sp>
        <p:nvSpPr>
          <p:cNvPr id="8" name="TextBox 8"/>
          <p:cNvSpPr txBox="1"/>
          <p:nvPr/>
        </p:nvSpPr>
        <p:spPr>
          <a:xfrm>
            <a:off x="1198314" y="2113205"/>
            <a:ext cx="14606979" cy="1979930"/>
          </a:xfrm>
          <a:prstGeom prst="rect">
            <a:avLst/>
          </a:prstGeom>
        </p:spPr>
        <p:txBody>
          <a:bodyPr lIns="0" tIns="0" rIns="0" bIns="0" rtlCol="0" anchor="t">
            <a:spAutoFit/>
          </a:bodyPr>
          <a:lstStyle/>
          <a:p>
            <a:pPr>
              <a:lnSpc>
                <a:spcPts val="5320"/>
              </a:lnSpc>
              <a:spcBef>
                <a:spcPct val="0"/>
              </a:spcBef>
            </a:pPr>
            <a:r>
              <a:rPr lang="en-US" sz="3800" dirty="0">
                <a:solidFill>
                  <a:srgbClr val="1F2253"/>
                </a:solidFill>
                <a:latin typeface="Montserrat"/>
              </a:rPr>
              <a:t>We know that vaccines have eliminated or dramatically reduced the incidence of many infectious diseases. </a:t>
            </a:r>
          </a:p>
          <a:p>
            <a:pPr>
              <a:lnSpc>
                <a:spcPts val="5320"/>
              </a:lnSpc>
              <a:spcBef>
                <a:spcPct val="0"/>
              </a:spcBef>
            </a:pPr>
            <a:r>
              <a:rPr lang="en-US" sz="3800" dirty="0">
                <a:solidFill>
                  <a:srgbClr val="1F2253"/>
                </a:solidFill>
                <a:latin typeface="Montserrat Bold"/>
              </a:rPr>
              <a:t>Experts around the world agree on this.</a:t>
            </a:r>
          </a:p>
        </p:txBody>
      </p:sp>
      <p:sp>
        <p:nvSpPr>
          <p:cNvPr id="9" name="TextBox 9"/>
          <p:cNvSpPr txBox="1"/>
          <p:nvPr/>
        </p:nvSpPr>
        <p:spPr>
          <a:xfrm>
            <a:off x="1198314" y="4488744"/>
            <a:ext cx="11127263" cy="1979930"/>
          </a:xfrm>
          <a:prstGeom prst="rect">
            <a:avLst/>
          </a:prstGeom>
        </p:spPr>
        <p:txBody>
          <a:bodyPr lIns="0" tIns="0" rIns="0" bIns="0" rtlCol="0" anchor="t">
            <a:spAutoFit/>
          </a:bodyPr>
          <a:lstStyle/>
          <a:p>
            <a:pPr>
              <a:lnSpc>
                <a:spcPts val="5320"/>
              </a:lnSpc>
              <a:spcBef>
                <a:spcPct val="0"/>
              </a:spcBef>
            </a:pPr>
            <a:r>
              <a:rPr lang="en-US" sz="3800" dirty="0">
                <a:solidFill>
                  <a:srgbClr val="1F2253"/>
                </a:solidFill>
                <a:latin typeface="Montserrat"/>
              </a:rPr>
              <a:t>In the U.S. giving children born in a single year all routine vaccines can prevent </a:t>
            </a:r>
            <a:r>
              <a:rPr lang="en-US" sz="3800" dirty="0">
                <a:solidFill>
                  <a:srgbClr val="1F2253"/>
                </a:solidFill>
                <a:latin typeface="Montserrat Bold"/>
              </a:rPr>
              <a:t>42,000 early deaths and 20 million cases of disease.</a:t>
            </a:r>
          </a:p>
        </p:txBody>
      </p:sp>
      <p:sp>
        <p:nvSpPr>
          <p:cNvPr id="10" name="TextBox 10"/>
          <p:cNvSpPr txBox="1"/>
          <p:nvPr/>
        </p:nvSpPr>
        <p:spPr>
          <a:xfrm>
            <a:off x="3237193" y="8327518"/>
            <a:ext cx="5082778" cy="496867"/>
          </a:xfrm>
          <a:prstGeom prst="rect">
            <a:avLst/>
          </a:prstGeom>
        </p:spPr>
        <p:txBody>
          <a:bodyPr lIns="0" tIns="0" rIns="0" bIns="0" rtlCol="0" anchor="t">
            <a:spAutoFit/>
          </a:bodyPr>
          <a:lstStyle/>
          <a:p>
            <a:pPr algn="ctr">
              <a:lnSpc>
                <a:spcPts val="4113"/>
              </a:lnSpc>
              <a:spcBef>
                <a:spcPct val="0"/>
              </a:spcBef>
            </a:pPr>
            <a:r>
              <a:rPr lang="en-US" sz="2938">
                <a:solidFill>
                  <a:srgbClr val="1F2253"/>
                </a:solidFill>
                <a:latin typeface="Open Sans Bold"/>
              </a:rPr>
              <a:t> Vaccines also save money. </a:t>
            </a:r>
          </a:p>
        </p:txBody>
      </p:sp>
      <p:sp>
        <p:nvSpPr>
          <p:cNvPr id="11" name="TextBox 11"/>
          <p:cNvSpPr txBox="1"/>
          <p:nvPr/>
        </p:nvSpPr>
        <p:spPr>
          <a:xfrm>
            <a:off x="3362407" y="8899993"/>
            <a:ext cx="5574774" cy="869698"/>
          </a:xfrm>
          <a:prstGeom prst="rect">
            <a:avLst/>
          </a:prstGeom>
        </p:spPr>
        <p:txBody>
          <a:bodyPr lIns="0" tIns="0" rIns="0" bIns="0" rtlCol="0" anchor="t">
            <a:spAutoFit/>
          </a:bodyPr>
          <a:lstStyle/>
          <a:p>
            <a:pPr>
              <a:lnSpc>
                <a:spcPts val="3535"/>
              </a:lnSpc>
              <a:spcBef>
                <a:spcPct val="0"/>
              </a:spcBef>
            </a:pPr>
            <a:r>
              <a:rPr lang="en-US" sz="2525">
                <a:solidFill>
                  <a:srgbClr val="1F2253"/>
                </a:solidFill>
                <a:latin typeface="Montserrat Bold"/>
              </a:rPr>
              <a:t>Every $1 spent on childhood vaccines saves $10.</a:t>
            </a:r>
          </a:p>
        </p:txBody>
      </p:sp>
      <p:pic>
        <p:nvPicPr>
          <p:cNvPr id="12" name="Picture 12"/>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13" name="TextBox 13"/>
          <p:cNvSpPr txBox="1"/>
          <p:nvPr/>
        </p:nvSpPr>
        <p:spPr>
          <a:xfrm>
            <a:off x="3352882" y="9903832"/>
            <a:ext cx="3859492" cy="347809"/>
          </a:xfrm>
          <a:prstGeom prst="rect">
            <a:avLst/>
          </a:prstGeom>
        </p:spPr>
        <p:txBody>
          <a:bodyPr lIns="0" tIns="0" rIns="0" bIns="0" rtlCol="0" anchor="t">
            <a:spAutoFit/>
          </a:bodyPr>
          <a:lstStyle/>
          <a:p>
            <a:pPr>
              <a:lnSpc>
                <a:spcPts val="2879"/>
              </a:lnSpc>
              <a:spcBef>
                <a:spcPct val="0"/>
              </a:spcBef>
            </a:pPr>
            <a:r>
              <a:rPr lang="en-US" sz="2056">
                <a:solidFill>
                  <a:srgbClr val="1F2253"/>
                </a:solidFill>
                <a:latin typeface="Montserrat"/>
              </a:rPr>
              <a:t>Source: bit.ly/2BdDW1o </a:t>
            </a:r>
          </a:p>
        </p:txBody>
      </p:sp>
      <p:sp>
        <p:nvSpPr>
          <p:cNvPr id="14" name="TextBox 14"/>
          <p:cNvSpPr txBox="1"/>
          <p:nvPr/>
        </p:nvSpPr>
        <p:spPr>
          <a:xfrm>
            <a:off x="1198314" y="7099510"/>
            <a:ext cx="2517092" cy="293898"/>
          </a:xfrm>
          <a:prstGeom prst="rect">
            <a:avLst/>
          </a:prstGeom>
        </p:spPr>
        <p:txBody>
          <a:bodyPr lIns="0" tIns="0" rIns="0" bIns="0" rtlCol="0" anchor="t">
            <a:spAutoFit/>
          </a:bodyPr>
          <a:lstStyle/>
          <a:p>
            <a:pPr algn="ctr">
              <a:lnSpc>
                <a:spcPts val="2475"/>
              </a:lnSpc>
              <a:spcBef>
                <a:spcPct val="0"/>
              </a:spcBef>
            </a:pPr>
            <a:r>
              <a:rPr lang="en-US" sz="1768">
                <a:solidFill>
                  <a:srgbClr val="1F2253"/>
                </a:solidFill>
                <a:latin typeface="Montserrat"/>
              </a:rPr>
              <a:t>Source: bit.ly/2YvAbNL</a:t>
            </a:r>
          </a:p>
        </p:txBody>
      </p:sp>
    </p:spTree>
    <p:extLst>
      <p:ext uri="{BB962C8B-B14F-4D97-AF65-F5344CB8AC3E}">
        <p14:creationId xmlns:p14="http://schemas.microsoft.com/office/powerpoint/2010/main" val="144422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l="2094" r="10197" b="10243"/>
          <a:stretch>
            <a:fillRect/>
          </a:stretch>
        </p:blipFill>
        <p:spPr>
          <a:xfrm>
            <a:off x="9302932" y="1381588"/>
            <a:ext cx="13203997" cy="9008292"/>
          </a:xfrm>
          <a:prstGeom prst="rect">
            <a:avLst/>
          </a:prstGeom>
        </p:spPr>
      </p:pic>
      <p:pic>
        <p:nvPicPr>
          <p:cNvPr id="3"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5" name="TextBox 5"/>
          <p:cNvSpPr txBox="1"/>
          <p:nvPr/>
        </p:nvSpPr>
        <p:spPr>
          <a:xfrm>
            <a:off x="1028700" y="8528946"/>
            <a:ext cx="13293213" cy="1425134"/>
          </a:xfrm>
          <a:prstGeom prst="rect">
            <a:avLst/>
          </a:prstGeom>
        </p:spPr>
        <p:txBody>
          <a:bodyPr lIns="0" tIns="0" rIns="0" bIns="0" rtlCol="0" anchor="t">
            <a:spAutoFit/>
          </a:bodyPr>
          <a:lstStyle/>
          <a:p>
            <a:pPr>
              <a:lnSpc>
                <a:spcPts val="3756"/>
              </a:lnSpc>
              <a:spcBef>
                <a:spcPct val="0"/>
              </a:spcBef>
            </a:pPr>
            <a:r>
              <a:rPr lang="en-US" sz="2683" dirty="0">
                <a:solidFill>
                  <a:srgbClr val="1F2253"/>
                </a:solidFill>
                <a:latin typeface="Montserrat"/>
              </a:rPr>
              <a:t>In the table above, for each disease you see the difference between the number of people in the U.S. who became sick per year before the vaccine versus in 2022.</a:t>
            </a:r>
          </a:p>
        </p:txBody>
      </p:sp>
      <p:sp>
        <p:nvSpPr>
          <p:cNvPr id="6" name="TextBox 6"/>
          <p:cNvSpPr txBox="1"/>
          <p:nvPr/>
        </p:nvSpPr>
        <p:spPr>
          <a:xfrm>
            <a:off x="1028700" y="923925"/>
            <a:ext cx="13004071" cy="878581"/>
          </a:xfrm>
          <a:prstGeom prst="rect">
            <a:avLst/>
          </a:prstGeom>
        </p:spPr>
        <p:txBody>
          <a:bodyPr lIns="0" tIns="0" rIns="0" bIns="0" rtlCol="0" anchor="t">
            <a:spAutoFit/>
          </a:bodyPr>
          <a:lstStyle/>
          <a:p>
            <a:pPr algn="ctr">
              <a:lnSpc>
                <a:spcPts val="7163"/>
              </a:lnSpc>
              <a:spcBef>
                <a:spcPct val="0"/>
              </a:spcBef>
            </a:pPr>
            <a:r>
              <a:rPr lang="en-US" sz="5116">
                <a:solidFill>
                  <a:srgbClr val="1F2253"/>
                </a:solidFill>
                <a:latin typeface="Open Sans Bold"/>
              </a:rPr>
              <a:t>Let’s keep improving, not go backwards.</a:t>
            </a:r>
          </a:p>
        </p:txBody>
      </p:sp>
      <p:sp>
        <p:nvSpPr>
          <p:cNvPr id="7" name="TextBox 7"/>
          <p:cNvSpPr txBox="1"/>
          <p:nvPr/>
        </p:nvSpPr>
        <p:spPr>
          <a:xfrm>
            <a:off x="1028700" y="2044370"/>
            <a:ext cx="13004071" cy="1313180"/>
          </a:xfrm>
          <a:prstGeom prst="rect">
            <a:avLst/>
          </a:prstGeom>
        </p:spPr>
        <p:txBody>
          <a:bodyPr lIns="0" tIns="0" rIns="0" bIns="0" rtlCol="0" anchor="t">
            <a:spAutoFit/>
          </a:bodyPr>
          <a:lstStyle/>
          <a:p>
            <a:pPr>
              <a:lnSpc>
                <a:spcPts val="5320"/>
              </a:lnSpc>
              <a:spcBef>
                <a:spcPct val="0"/>
              </a:spcBef>
            </a:pPr>
            <a:r>
              <a:rPr lang="en-US" sz="3800">
                <a:solidFill>
                  <a:srgbClr val="1F2253"/>
                </a:solidFill>
                <a:latin typeface="Montserrat"/>
              </a:rPr>
              <a:t>The decrease in vaccine-preventable diseases is enormous since vaccines became available!</a:t>
            </a:r>
          </a:p>
        </p:txBody>
      </p:sp>
      <p:pic>
        <p:nvPicPr>
          <p:cNvPr id="9" name="Picture 8">
            <a:extLst>
              <a:ext uri="{FF2B5EF4-FFF2-40B4-BE49-F238E27FC236}">
                <a16:creationId xmlns:a16="http://schemas.microsoft.com/office/drawing/2014/main" id="{71B44123-15A5-E6F5-5E5B-2908D3866069}"/>
              </a:ext>
            </a:extLst>
          </p:cNvPr>
          <p:cNvPicPr>
            <a:picLocks noChangeAspect="1"/>
          </p:cNvPicPr>
          <p:nvPr/>
        </p:nvPicPr>
        <p:blipFill>
          <a:blip r:embed="rId4"/>
          <a:stretch>
            <a:fillRect/>
          </a:stretch>
        </p:blipFill>
        <p:spPr>
          <a:xfrm>
            <a:off x="1752600" y="3585748"/>
            <a:ext cx="9217109" cy="4599972"/>
          </a:xfrm>
          <a:prstGeom prst="rect">
            <a:avLst/>
          </a:prstGeom>
        </p:spPr>
      </p:pic>
    </p:spTree>
    <p:extLst>
      <p:ext uri="{BB962C8B-B14F-4D97-AF65-F5344CB8AC3E}">
        <p14:creationId xmlns:p14="http://schemas.microsoft.com/office/powerpoint/2010/main" val="366057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94499" y="658364"/>
            <a:ext cx="16078186" cy="2257926"/>
          </a:xfrm>
          <a:prstGeom prst="rect">
            <a:avLst/>
          </a:prstGeom>
        </p:spPr>
        <p:txBody>
          <a:bodyPr wrap="square" lIns="0" tIns="0" rIns="0" bIns="0" rtlCol="0" anchor="t">
            <a:spAutoFit/>
          </a:bodyPr>
          <a:lstStyle/>
          <a:p>
            <a:pPr>
              <a:lnSpc>
                <a:spcPts val="9122"/>
              </a:lnSpc>
              <a:spcBef>
                <a:spcPct val="0"/>
              </a:spcBef>
            </a:pPr>
            <a:r>
              <a:rPr lang="en-US" sz="6516" dirty="0">
                <a:solidFill>
                  <a:srgbClr val="1F2253"/>
                </a:solidFill>
                <a:latin typeface="Open Sans Bold"/>
              </a:rPr>
              <a:t>Take a guess…</a:t>
            </a:r>
          </a:p>
          <a:p>
            <a:pPr>
              <a:lnSpc>
                <a:spcPts val="9122"/>
              </a:lnSpc>
              <a:spcBef>
                <a:spcPct val="0"/>
              </a:spcBef>
            </a:pPr>
            <a:r>
              <a:rPr lang="en-US" sz="6516" dirty="0">
                <a:solidFill>
                  <a:srgbClr val="1F2253"/>
                </a:solidFill>
                <a:latin typeface="Open Sans Bold"/>
              </a:rPr>
              <a:t>Which statements are true?</a:t>
            </a:r>
          </a:p>
        </p:txBody>
      </p:sp>
      <p:sp>
        <p:nvSpPr>
          <p:cNvPr id="13" name="TextBox 13"/>
          <p:cNvSpPr txBox="1"/>
          <p:nvPr/>
        </p:nvSpPr>
        <p:spPr>
          <a:xfrm>
            <a:off x="2410724" y="3577895"/>
            <a:ext cx="14277076" cy="1184940"/>
          </a:xfrm>
          <a:prstGeom prst="rect">
            <a:avLst/>
          </a:prstGeom>
        </p:spPr>
        <p:txBody>
          <a:bodyPr wrap="square" lIns="0" tIns="0" rIns="0" bIns="0" rtlCol="0" anchor="t">
            <a:spAutoFit/>
          </a:bodyPr>
          <a:lstStyle/>
          <a:p>
            <a:pPr algn="l">
              <a:lnSpc>
                <a:spcPts val="4760"/>
              </a:lnSpc>
              <a:spcBef>
                <a:spcPct val="0"/>
              </a:spcBef>
            </a:pPr>
            <a:r>
              <a:rPr lang="en-US" sz="3400" dirty="0">
                <a:solidFill>
                  <a:srgbClr val="000000"/>
                </a:solidFill>
                <a:latin typeface="Montserrat"/>
              </a:rPr>
              <a:t>We have medicine to treat some vaccine-preventable disease (e.g. pertussis), but not most (e.g. mumps, diphtheria, polio).</a:t>
            </a:r>
          </a:p>
        </p:txBody>
      </p:sp>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16" name="TextBox 13">
            <a:extLst>
              <a:ext uri="{FF2B5EF4-FFF2-40B4-BE49-F238E27FC236}">
                <a16:creationId xmlns:a16="http://schemas.microsoft.com/office/drawing/2014/main" id="{68F010B0-39B6-C151-326B-83889367999A}"/>
              </a:ext>
            </a:extLst>
          </p:cNvPr>
          <p:cNvSpPr txBox="1"/>
          <p:nvPr/>
        </p:nvSpPr>
        <p:spPr>
          <a:xfrm>
            <a:off x="2436515" y="5004004"/>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Some bacteria and viruses have developed resistance to medicines.</a:t>
            </a:r>
          </a:p>
        </p:txBody>
      </p:sp>
      <p:sp>
        <p:nvSpPr>
          <p:cNvPr id="17" name="TextBox 13">
            <a:extLst>
              <a:ext uri="{FF2B5EF4-FFF2-40B4-BE49-F238E27FC236}">
                <a16:creationId xmlns:a16="http://schemas.microsoft.com/office/drawing/2014/main" id="{BDEA7180-D3C8-BD17-187B-6D6FA33FAB6B}"/>
              </a:ext>
            </a:extLst>
          </p:cNvPr>
          <p:cNvSpPr txBox="1"/>
          <p:nvPr/>
        </p:nvSpPr>
        <p:spPr>
          <a:xfrm>
            <a:off x="2436515" y="6314759"/>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The primary benefit of vaccination is protection for the vaccinated child.</a:t>
            </a:r>
          </a:p>
        </p:txBody>
      </p:sp>
      <p:sp>
        <p:nvSpPr>
          <p:cNvPr id="18" name="TextBox 13">
            <a:extLst>
              <a:ext uri="{FF2B5EF4-FFF2-40B4-BE49-F238E27FC236}">
                <a16:creationId xmlns:a16="http://schemas.microsoft.com/office/drawing/2014/main" id="{ED0B6714-1AAD-7362-70B4-1EC2B6268E37}"/>
              </a:ext>
            </a:extLst>
          </p:cNvPr>
          <p:cNvSpPr txBox="1"/>
          <p:nvPr/>
        </p:nvSpPr>
        <p:spPr>
          <a:xfrm>
            <a:off x="2410724" y="7599618"/>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When enough children are vaccinated, we also develop community immunity. </a:t>
            </a:r>
          </a:p>
        </p:txBody>
      </p:sp>
      <p:sp>
        <p:nvSpPr>
          <p:cNvPr id="19" name="Rectangle 18">
            <a:extLst>
              <a:ext uri="{FF2B5EF4-FFF2-40B4-BE49-F238E27FC236}">
                <a16:creationId xmlns:a16="http://schemas.microsoft.com/office/drawing/2014/main" id="{BBE0D387-2156-F447-418D-0ECEE2EA5936}"/>
              </a:ext>
            </a:extLst>
          </p:cNvPr>
          <p:cNvSpPr/>
          <p:nvPr/>
        </p:nvSpPr>
        <p:spPr>
          <a:xfrm>
            <a:off x="1143000" y="3712997"/>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2DC448-4681-C54D-FC73-47D75FA975F9}"/>
              </a:ext>
            </a:extLst>
          </p:cNvPr>
          <p:cNvSpPr/>
          <p:nvPr/>
        </p:nvSpPr>
        <p:spPr>
          <a:xfrm>
            <a:off x="1143000" y="5069856"/>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305A6F4-AB17-29C5-EE95-C54E38C8DB98}"/>
              </a:ext>
            </a:extLst>
          </p:cNvPr>
          <p:cNvSpPr/>
          <p:nvPr/>
        </p:nvSpPr>
        <p:spPr>
          <a:xfrm>
            <a:off x="1143000" y="6380611"/>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4286B3-B325-D613-C370-8BACEEECDE40}"/>
              </a:ext>
            </a:extLst>
          </p:cNvPr>
          <p:cNvSpPr/>
          <p:nvPr/>
        </p:nvSpPr>
        <p:spPr>
          <a:xfrm>
            <a:off x="1143000" y="7665470"/>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498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2209</Words>
  <Application>Microsoft Office PowerPoint</Application>
  <PresentationFormat>Custom</PresentationFormat>
  <Paragraphs>173</Paragraphs>
  <Slides>25</Slides>
  <Notes>2</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Montserrat Italics</vt:lpstr>
      <vt:lpstr>Calibri</vt:lpstr>
      <vt:lpstr>Arial</vt:lpstr>
      <vt:lpstr>Montserrat Classic</vt:lpstr>
      <vt:lpstr>Glacial Indifference</vt:lpstr>
      <vt:lpstr>Montserrat</vt:lpstr>
      <vt:lpstr>Open Sans Bold</vt:lpstr>
      <vt:lpstr>Montserrat Bold</vt:lpstr>
      <vt:lpstr>Montserrat Bold Italics</vt:lpstr>
      <vt:lpstr>Glacial Indifference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Kansans Language Presentation</dc:title>
  <dc:creator>Connie J. Satzler</dc:creator>
  <cp:lastModifiedBy>Julia Lambert</cp:lastModifiedBy>
  <cp:revision>203</cp:revision>
  <dcterms:created xsi:type="dcterms:W3CDTF">2006-08-16T00:00:00Z</dcterms:created>
  <dcterms:modified xsi:type="dcterms:W3CDTF">2023-10-19T18:40:16Z</dcterms:modified>
  <dc:identifier>DAE7o6pl2PM</dc:identifier>
</cp:coreProperties>
</file>